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0" r:id="rId3"/>
    <p:sldMasterId id="2147483706" r:id="rId4"/>
  </p:sldMasterIdLst>
  <p:notesMasterIdLst>
    <p:notesMasterId r:id="rId28"/>
  </p:notesMasterIdLst>
  <p:handoutMasterIdLst>
    <p:handoutMasterId r:id="rId29"/>
  </p:handoutMasterIdLst>
  <p:sldIdLst>
    <p:sldId id="256" r:id="rId5"/>
    <p:sldId id="257" r:id="rId6"/>
    <p:sldId id="270" r:id="rId7"/>
    <p:sldId id="271" r:id="rId8"/>
    <p:sldId id="272" r:id="rId9"/>
    <p:sldId id="273" r:id="rId10"/>
    <p:sldId id="274" r:id="rId11"/>
    <p:sldId id="275" r:id="rId12"/>
    <p:sldId id="277" r:id="rId13"/>
    <p:sldId id="276" r:id="rId14"/>
    <p:sldId id="298" r:id="rId15"/>
    <p:sldId id="279" r:id="rId16"/>
    <p:sldId id="301" r:id="rId17"/>
    <p:sldId id="281" r:id="rId18"/>
    <p:sldId id="300" r:id="rId19"/>
    <p:sldId id="283" r:id="rId20"/>
    <p:sldId id="287" r:id="rId21"/>
    <p:sldId id="266" r:id="rId22"/>
    <p:sldId id="267" r:id="rId23"/>
    <p:sldId id="268" r:id="rId24"/>
    <p:sldId id="269" r:id="rId25"/>
    <p:sldId id="260" r:id="rId26"/>
    <p:sldId id="302"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ños Rovira, Jordi" initials="BRJ" lastIdx="1" clrIdx="0"/>
  <p:cmAuthor id="2" name="Sabes Figuera, Ramon" initials="SFR" lastIdx="1" clrIdx="1">
    <p:extLst>
      <p:ext uri="{19B8F6BF-5375-455C-9EA6-DF929625EA0E}">
        <p15:presenceInfo xmlns:p15="http://schemas.microsoft.com/office/powerpoint/2012/main" userId="S::ramon.sabes@ivalua.cat::73a21629-a353-4050-9259-97469745a1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C0001B"/>
    <a:srgbClr val="4A5C83"/>
    <a:srgbClr val="002C4B"/>
    <a:srgbClr val="008080"/>
    <a:srgbClr val="00395D"/>
    <a:srgbClr val="FFE5FF"/>
    <a:srgbClr val="D21425"/>
    <a:srgbClr val="FF85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337" autoAdjust="0"/>
  </p:normalViewPr>
  <p:slideViewPr>
    <p:cSldViewPr snapToGrid="0">
      <p:cViewPr varScale="1">
        <p:scale>
          <a:sx n="73" d="100"/>
          <a:sy n="73" d="100"/>
        </p:scale>
        <p:origin x="1950" y="72"/>
      </p:cViewPr>
      <p:guideLst/>
    </p:cSldViewPr>
  </p:slid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DF9A50A-8ED3-4489-A3DD-56CB30AE7B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AFBD9AC8-7839-46D4-85D9-F844CFDC10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E5E0DC-1CB3-40B3-9DFE-79D5197EB3C0}" type="datetimeFigureOut">
              <a:rPr lang="es-ES" smtClean="0"/>
              <a:t>03/11/2020</a:t>
            </a:fld>
            <a:endParaRPr lang="es-ES"/>
          </a:p>
        </p:txBody>
      </p:sp>
      <p:sp>
        <p:nvSpPr>
          <p:cNvPr id="4" name="Marcador de pie de página 3">
            <a:extLst>
              <a:ext uri="{FF2B5EF4-FFF2-40B4-BE49-F238E27FC236}">
                <a16:creationId xmlns:a16="http://schemas.microsoft.com/office/drawing/2014/main" id="{A1E109B0-AD4A-4DC8-9EF2-BEB4F09452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D30533A4-20D8-4964-934A-223497E32F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1C51F5-D1F7-40F2-ACAF-49C02D2A9BA6}" type="slidenum">
              <a:rPr lang="es-ES" smtClean="0"/>
              <a:t>‹Nº›</a:t>
            </a:fld>
            <a:endParaRPr lang="es-ES"/>
          </a:p>
        </p:txBody>
      </p:sp>
    </p:spTree>
    <p:extLst>
      <p:ext uri="{BB962C8B-B14F-4D97-AF65-F5344CB8AC3E}">
        <p14:creationId xmlns:p14="http://schemas.microsoft.com/office/powerpoint/2010/main" val="3909355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9B7BB-741C-473E-8627-6E7A6061B7EB}" type="datetimeFigureOut">
              <a:rPr lang="es-ES" smtClean="0"/>
              <a:t>03/11/2020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B13F1-00B3-42C5-94FB-22AC0981B6CD}" type="slidenum">
              <a:rPr lang="es-ES" smtClean="0"/>
              <a:t>‹Nº›</a:t>
            </a:fld>
            <a:endParaRPr lang="es-ES"/>
          </a:p>
        </p:txBody>
      </p:sp>
    </p:spTree>
    <p:extLst>
      <p:ext uri="{BB962C8B-B14F-4D97-AF65-F5344CB8AC3E}">
        <p14:creationId xmlns:p14="http://schemas.microsoft.com/office/powerpoint/2010/main" val="346320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s-ES" noProof="0" dirty="0"/>
              <a:t>El contenido de este </a:t>
            </a:r>
            <a:r>
              <a:rPr lang="es-ES" noProof="0" dirty="0" err="1"/>
              <a:t>webinar</a:t>
            </a:r>
            <a:r>
              <a:rPr lang="es-ES" noProof="0" dirty="0"/>
              <a:t> será el siguiente;</a:t>
            </a:r>
          </a:p>
          <a:p>
            <a:pPr marL="171450" indent="-171450">
              <a:buFont typeface="Arial" panose="020B0604020202020204" pitchFamily="34" charset="0"/>
              <a:buChar char="•"/>
            </a:pPr>
            <a:r>
              <a:rPr lang="es-ES" noProof="0" dirty="0"/>
              <a:t>Primero se definirá y se  explicara </a:t>
            </a:r>
            <a:r>
              <a:rPr lang="es-ES" noProof="0" dirty="0" err="1"/>
              <a:t>pq</a:t>
            </a:r>
            <a:r>
              <a:rPr lang="es-ES" noProof="0" dirty="0"/>
              <a:t> este tipo de evaluaciones, las evaluaciones económicas, son una herramienta útil en la toma de decisiones sobre políticas publicas, especialmente en el contexto actual</a:t>
            </a:r>
          </a:p>
          <a:p>
            <a:pPr marL="171450" indent="-171450">
              <a:buFont typeface="Arial" panose="020B0604020202020204" pitchFamily="34" charset="0"/>
              <a:buChar char="•"/>
            </a:pPr>
            <a:r>
              <a:rPr lang="es-ES" noProof="0" dirty="0"/>
              <a:t>A continuación se realizará una breve explicación de en que consisten , como se hacen y cuales son los aspectos clave a tener en cuenta a la hora de llevar a cabo una evaluación económica  </a:t>
            </a:r>
          </a:p>
          <a:p>
            <a:pPr marL="171450" indent="-171450">
              <a:buFont typeface="Arial" panose="020B0604020202020204" pitchFamily="34" charset="0"/>
              <a:buChar char="•"/>
            </a:pPr>
            <a:r>
              <a:rPr lang="es-ES" noProof="0" dirty="0"/>
              <a:t>acabare mi intervención detallando los diferentes niveles de aplicación según los ámbitos de las políticas. </a:t>
            </a:r>
          </a:p>
          <a:p>
            <a:pPr marL="171450" indent="-171450">
              <a:buFont typeface="Arial" panose="020B0604020202020204" pitchFamily="34" charset="0"/>
              <a:buChar char="•"/>
            </a:pPr>
            <a:r>
              <a:rPr lang="es-ES" noProof="0" dirty="0"/>
              <a:t>En la ultima parte del </a:t>
            </a:r>
            <a:r>
              <a:rPr lang="es-ES" noProof="0" dirty="0" err="1"/>
              <a:t>webinar</a:t>
            </a:r>
            <a:r>
              <a:rPr lang="es-ES" noProof="0" dirty="0"/>
              <a:t>, Jordi Baños de la dirección general de presupuesto de la Generalitat, mostrará ejemplos de como esta herramienta se utiliza en  la toma de decisiones presupuestarias</a:t>
            </a:r>
          </a:p>
          <a:p>
            <a:endParaRPr lang="es-ES" noProof="0" dirty="0"/>
          </a:p>
        </p:txBody>
      </p:sp>
      <p:sp>
        <p:nvSpPr>
          <p:cNvPr id="4" name="Contenidor de número de diapositiva 3"/>
          <p:cNvSpPr>
            <a:spLocks noGrp="1"/>
          </p:cNvSpPr>
          <p:nvPr>
            <p:ph type="sldNum" sz="quarter" idx="5"/>
          </p:nvPr>
        </p:nvSpPr>
        <p:spPr/>
        <p:txBody>
          <a:bodyPr/>
          <a:lstStyle/>
          <a:p>
            <a:fld id="{B87B13F1-00B3-42C5-94FB-22AC0981B6CD}" type="slidenum">
              <a:rPr lang="es-ES" smtClean="0"/>
              <a:t>2</a:t>
            </a:fld>
            <a:endParaRPr lang="es-ES"/>
          </a:p>
        </p:txBody>
      </p:sp>
    </p:spTree>
    <p:extLst>
      <p:ext uri="{BB962C8B-B14F-4D97-AF65-F5344CB8AC3E}">
        <p14:creationId xmlns:p14="http://schemas.microsoft.com/office/powerpoint/2010/main" val="1303840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171450" indent="-171450">
              <a:buFont typeface="Arial" panose="020B0604020202020204" pitchFamily="34" charset="0"/>
              <a:buChar char="•"/>
            </a:pPr>
            <a:r>
              <a:rPr lang="es-ES" noProof="0" dirty="0"/>
              <a:t>Utilizando otra vez el ejemplo de la evaluación del impuesto sobre bebidas azucaradas,  existía una  evaluación de impacto del impuesto que media este en reducción de consumo de este tipo de bebidas.</a:t>
            </a:r>
          </a:p>
          <a:p>
            <a:pPr marL="171450" indent="-171450">
              <a:buFont typeface="Arial" panose="020B0604020202020204" pitchFamily="34" charset="0"/>
              <a:buChar char="•"/>
            </a:pPr>
            <a:r>
              <a:rPr lang="es-ES" noProof="0" dirty="0"/>
              <a:t>Es decir la efectividad del impuesto era una reducción del 2,2% en el consumo de este tipo de bebidas</a:t>
            </a:r>
          </a:p>
          <a:p>
            <a:pPr marL="171450" indent="-171450">
              <a:buFont typeface="Arial" panose="020B0604020202020204" pitchFamily="34" charset="0"/>
              <a:buChar char="•"/>
            </a:pPr>
            <a:r>
              <a:rPr lang="es-ES" noProof="0" dirty="0"/>
              <a:t>El ejercicio que se realizo en la evaluación económica fue estimar mediante un modelo cual era el impacto de esta reducción del consumo de bebidas azucaradas, y por tanto del impuesto,  sobre la salud de la población, medida en dos unidades de efectividad, los años de vida y los años de vida ajustados por discapacidad. </a:t>
            </a:r>
          </a:p>
          <a:p>
            <a:pPr marL="171450" indent="-171450">
              <a:buFont typeface="Arial" panose="020B0604020202020204" pitchFamily="34" charset="0"/>
              <a:buChar char="•"/>
            </a:pPr>
            <a:r>
              <a:rPr lang="es-ES" noProof="0" dirty="0"/>
              <a:t>De esta manera se tenia por un lado este efecto sobre los resultados (resultados en salud en este caso) y se comparó con el efecto del impuesto sobre los costes</a:t>
            </a:r>
          </a:p>
        </p:txBody>
      </p:sp>
      <p:sp>
        <p:nvSpPr>
          <p:cNvPr id="4" name="Contenidor de número de diapositiva 3"/>
          <p:cNvSpPr>
            <a:spLocks noGrp="1"/>
          </p:cNvSpPr>
          <p:nvPr>
            <p:ph type="sldNum" sz="quarter" idx="5"/>
          </p:nvPr>
        </p:nvSpPr>
        <p:spPr/>
        <p:txBody>
          <a:bodyPr/>
          <a:lstStyle/>
          <a:p>
            <a:fld id="{B87B13F1-00B3-42C5-94FB-22AC0981B6CD}" type="slidenum">
              <a:rPr lang="es-ES" smtClean="0"/>
              <a:t>11</a:t>
            </a:fld>
            <a:endParaRPr lang="es-ES"/>
          </a:p>
        </p:txBody>
      </p:sp>
    </p:spTree>
    <p:extLst>
      <p:ext uri="{BB962C8B-B14F-4D97-AF65-F5344CB8AC3E}">
        <p14:creationId xmlns:p14="http://schemas.microsoft.com/office/powerpoint/2010/main" val="3812862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s-ES" noProof="0" dirty="0"/>
              <a:t>Para acabar esta parte sobre la metodología de las evaluaciones económicas, comentare muy brevemente algunos aspectos clave de las mismas:</a:t>
            </a:r>
          </a:p>
          <a:p>
            <a:pPr marL="171450" indent="-171450">
              <a:buFont typeface="Arial" panose="020B0604020202020204" pitchFamily="34" charset="0"/>
              <a:buChar char="•"/>
            </a:pPr>
            <a:r>
              <a:rPr lang="es-ES" noProof="0" dirty="0"/>
              <a:t>Primero, importante que tanto  la información sobre los costes como sobre los resultados sea robusta y adecuada para el contexto concreto donde se implementa o se implementará la política evaluada.</a:t>
            </a:r>
          </a:p>
          <a:p>
            <a:pPr marL="171450" indent="-171450">
              <a:buFont typeface="Arial" panose="020B0604020202020204" pitchFamily="34" charset="0"/>
              <a:buChar char="•"/>
            </a:pPr>
            <a:r>
              <a:rPr lang="es-ES" noProof="0" dirty="0"/>
              <a:t>También recalcar la dificulta de valorar monetariamente los resultados cuando se adopta el métodos de análisis coste beneficio. Esto es una de las principales limitaciones de este método </a:t>
            </a:r>
          </a:p>
          <a:p>
            <a:pPr marL="171450" indent="-171450">
              <a:buFont typeface="Arial" panose="020B0604020202020204" pitchFamily="34" charset="0"/>
              <a:buChar char="•"/>
            </a:pPr>
            <a:r>
              <a:rPr lang="es-ES" noProof="0" dirty="0"/>
              <a:t>La necesidad de que se consideren el efecto de la política sobre costes y resultados durante el periodo adecuado, es decir adoptar un horizonte temporal en el análisis que recoja la mayor parte de estos efectos </a:t>
            </a:r>
          </a:p>
          <a:p>
            <a:pPr marL="171450" indent="-171450">
              <a:buFont typeface="Arial" panose="020B0604020202020204" pitchFamily="34" charset="0"/>
              <a:buChar char="•"/>
            </a:pPr>
            <a:r>
              <a:rPr lang="es-ES" noProof="0" dirty="0"/>
              <a:t>Subrayar la necesidad de llevar a cabo evaluaciones económicas de políticas antes de que se pongan en marcha y que por lo tanto se añade más incertidumbre a los resultados. Sin embargo, mediante análisis de sensibilidad adecuados  es posible reducir la incertidumbre sobre la recomendaciones que  se extraen de los estudios</a:t>
            </a:r>
          </a:p>
          <a:p>
            <a:endParaRPr lang="es-ES" noProof="0" dirty="0"/>
          </a:p>
          <a:p>
            <a:r>
              <a:rPr lang="es-ES" noProof="0" dirty="0"/>
              <a:t> </a:t>
            </a:r>
          </a:p>
          <a:p>
            <a:endParaRPr lang="es-ES" noProof="0" dirty="0"/>
          </a:p>
        </p:txBody>
      </p:sp>
      <p:sp>
        <p:nvSpPr>
          <p:cNvPr id="4" name="Contenidor de número de diapositiva 3"/>
          <p:cNvSpPr>
            <a:spLocks noGrp="1"/>
          </p:cNvSpPr>
          <p:nvPr>
            <p:ph type="sldNum" sz="quarter" idx="5"/>
          </p:nvPr>
        </p:nvSpPr>
        <p:spPr/>
        <p:txBody>
          <a:bodyPr/>
          <a:lstStyle/>
          <a:p>
            <a:fld id="{B87B13F1-00B3-42C5-94FB-22AC0981B6CD}" type="slidenum">
              <a:rPr lang="es-ES" smtClean="0"/>
              <a:t>12</a:t>
            </a:fld>
            <a:endParaRPr lang="es-ES"/>
          </a:p>
        </p:txBody>
      </p:sp>
    </p:spTree>
    <p:extLst>
      <p:ext uri="{BB962C8B-B14F-4D97-AF65-F5344CB8AC3E}">
        <p14:creationId xmlns:p14="http://schemas.microsoft.com/office/powerpoint/2010/main" val="2495730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171450" indent="-171450">
              <a:buFont typeface="Arial" panose="020B0604020202020204" pitchFamily="34" charset="0"/>
              <a:buChar char="•"/>
            </a:pPr>
            <a:r>
              <a:rPr lang="es-ES" noProof="0" dirty="0"/>
              <a:t>Con relación a los ámbitos de aplicación de este tipo de análisis, estos se pueden realizar ,y por lo tanto aportan información, en cualquier ámbito de actuación publica.</a:t>
            </a:r>
          </a:p>
          <a:p>
            <a:pPr marL="171450" indent="-171450">
              <a:buFont typeface="Arial" panose="020B0604020202020204" pitchFamily="34" charset="0"/>
              <a:buChar char="•"/>
            </a:pPr>
            <a:r>
              <a:rPr lang="es-ES" noProof="0" dirty="0"/>
              <a:t>Sin embargo es verdad que hay sectores como el sanitario o el de infraestructuras donde  existen metodologías y herramientas consolidadas.</a:t>
            </a:r>
          </a:p>
          <a:p>
            <a:pPr marL="171450" indent="-171450">
              <a:buFont typeface="Arial" panose="020B0604020202020204" pitchFamily="34" charset="0"/>
              <a:buChar char="•"/>
            </a:pPr>
            <a:r>
              <a:rPr lang="es-ES" noProof="0" dirty="0"/>
              <a:t>Sin tener claro si este hecho es causa o efecto, en estos sectores encontramos ejemplos donde los resultados de las evaluaciones económicas se incorporan de forma explicita en el proceso de toma de decisiones</a:t>
            </a:r>
          </a:p>
          <a:p>
            <a:endParaRPr lang="es-ES" noProof="0" dirty="0"/>
          </a:p>
        </p:txBody>
      </p:sp>
      <p:sp>
        <p:nvSpPr>
          <p:cNvPr id="4" name="Contenidor de número de diapositiva 3"/>
          <p:cNvSpPr>
            <a:spLocks noGrp="1"/>
          </p:cNvSpPr>
          <p:nvPr>
            <p:ph type="sldNum" sz="quarter" idx="5"/>
          </p:nvPr>
        </p:nvSpPr>
        <p:spPr/>
        <p:txBody>
          <a:bodyPr/>
          <a:lstStyle/>
          <a:p>
            <a:fld id="{B87B13F1-00B3-42C5-94FB-22AC0981B6CD}" type="slidenum">
              <a:rPr lang="es-ES" smtClean="0"/>
              <a:t>13</a:t>
            </a:fld>
            <a:endParaRPr lang="es-ES"/>
          </a:p>
        </p:txBody>
      </p:sp>
    </p:spTree>
    <p:extLst>
      <p:ext uri="{BB962C8B-B14F-4D97-AF65-F5344CB8AC3E}">
        <p14:creationId xmlns:p14="http://schemas.microsoft.com/office/powerpoint/2010/main" val="2379011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171450" indent="-171450">
              <a:buFont typeface="Arial" panose="020B0604020202020204" pitchFamily="34" charset="0"/>
              <a:buChar char="•"/>
            </a:pPr>
            <a:r>
              <a:rPr lang="es-ES" noProof="0" dirty="0"/>
              <a:t>En sanidad tenemos el ejemplo del NICE ingles que explícitamente incorpora los resultados de evaluaciones económicas en sus recomendaciones de financiar o no tratamientos sanitarios</a:t>
            </a:r>
          </a:p>
          <a:p>
            <a:pPr marL="171450" indent="-171450">
              <a:buFont typeface="Arial" panose="020B0604020202020204" pitchFamily="34" charset="0"/>
              <a:buChar char="•"/>
            </a:pPr>
            <a:r>
              <a:rPr lang="es-ES" noProof="0" dirty="0"/>
              <a:t>O en nuestro contexto la </a:t>
            </a:r>
            <a:r>
              <a:rPr lang="it-IT" noProof="0" dirty="0"/>
              <a:t>Comissió d'Avaluació Econòmica i d'Impacte Pressupostari (CAEIP) del servei catala de la salut realiza estudios para asesorar en la gestion de la prestacion farmaceutica</a:t>
            </a:r>
          </a:p>
          <a:p>
            <a:pPr marL="171450" indent="-171450">
              <a:buFont typeface="Arial" panose="020B0604020202020204" pitchFamily="34" charset="0"/>
              <a:buChar char="•"/>
            </a:pPr>
            <a:r>
              <a:rPr lang="it-IT" noProof="0" dirty="0"/>
              <a:t>En infraestructuras, sistema d’avaluacio de inversin en transport del departament de territori de la generalitat utiliza la metodologia de coste –beneficio o </a:t>
            </a:r>
          </a:p>
          <a:p>
            <a:pPr marL="171450" indent="-171450">
              <a:buFont typeface="Arial" panose="020B0604020202020204" pitchFamily="34" charset="0"/>
              <a:buChar char="•"/>
            </a:pPr>
            <a:r>
              <a:rPr lang="it-IT" noProof="0" dirty="0"/>
              <a:t>la airef recientemente realizo una evaluacion economica de la inversiuon en lineas de alta velocidad</a:t>
            </a:r>
            <a:endParaRPr lang="es-ES" noProof="0" dirty="0"/>
          </a:p>
        </p:txBody>
      </p:sp>
      <p:sp>
        <p:nvSpPr>
          <p:cNvPr id="4" name="Contenidor de número de diapositiva 3"/>
          <p:cNvSpPr>
            <a:spLocks noGrp="1"/>
          </p:cNvSpPr>
          <p:nvPr>
            <p:ph type="sldNum" sz="quarter" idx="5"/>
          </p:nvPr>
        </p:nvSpPr>
        <p:spPr/>
        <p:txBody>
          <a:bodyPr/>
          <a:lstStyle/>
          <a:p>
            <a:fld id="{B87B13F1-00B3-42C5-94FB-22AC0981B6CD}" type="slidenum">
              <a:rPr lang="es-ES" smtClean="0"/>
              <a:t>14</a:t>
            </a:fld>
            <a:endParaRPr lang="es-ES"/>
          </a:p>
        </p:txBody>
      </p:sp>
    </p:spTree>
    <p:extLst>
      <p:ext uri="{BB962C8B-B14F-4D97-AF65-F5344CB8AC3E}">
        <p14:creationId xmlns:p14="http://schemas.microsoft.com/office/powerpoint/2010/main" val="1940376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171450" indent="-171450">
              <a:buFont typeface="Arial" panose="020B0604020202020204" pitchFamily="34" charset="0"/>
              <a:buChar char="•"/>
            </a:pPr>
            <a:r>
              <a:rPr lang="es-ES" noProof="0" dirty="0"/>
              <a:t>En otros ámbitos de actuación del sector publico como educación, políticas de empleo o servicios sociales, no esta tan desarrollado la realización de evaluaciones económicas </a:t>
            </a:r>
          </a:p>
          <a:p>
            <a:pPr marL="171450" indent="-171450">
              <a:buFont typeface="Arial" panose="020B0604020202020204" pitchFamily="34" charset="0"/>
              <a:buChar char="•"/>
            </a:pPr>
            <a:r>
              <a:rPr lang="es-ES" noProof="0" dirty="0"/>
              <a:t>Sin embargo se esta desarrollando un Corpus creciente de estudios y evidencias en estos ámbitos,  en paralelo al desarrollo de evaluaciones de impacto</a:t>
            </a:r>
          </a:p>
          <a:p>
            <a:pPr marL="171450" indent="-171450">
              <a:buFont typeface="Arial" panose="020B0604020202020204" pitchFamily="34" charset="0"/>
              <a:buChar char="•"/>
            </a:pPr>
            <a:r>
              <a:rPr lang="es-ES" noProof="0" dirty="0"/>
              <a:t>Y por lo tanto se están desarrollando herramientas metodológicas específicas para el uso de la evaluación económica </a:t>
            </a:r>
          </a:p>
          <a:p>
            <a:pPr marL="171450" indent="-171450">
              <a:buFont typeface="Arial" panose="020B0604020202020204" pitchFamily="34" charset="0"/>
              <a:buChar char="•"/>
            </a:pPr>
            <a:r>
              <a:rPr lang="es-ES" noProof="0" dirty="0"/>
              <a:t>Que están permitiendo avances en la incorporación implícita en el proceso de toma de decisiones</a:t>
            </a:r>
          </a:p>
          <a:p>
            <a:endParaRPr lang="es-ES" noProof="0" dirty="0"/>
          </a:p>
        </p:txBody>
      </p:sp>
      <p:sp>
        <p:nvSpPr>
          <p:cNvPr id="4" name="Contenidor de número de diapositiva 3"/>
          <p:cNvSpPr>
            <a:spLocks noGrp="1"/>
          </p:cNvSpPr>
          <p:nvPr>
            <p:ph type="sldNum" sz="quarter" idx="5"/>
          </p:nvPr>
        </p:nvSpPr>
        <p:spPr/>
        <p:txBody>
          <a:bodyPr/>
          <a:lstStyle/>
          <a:p>
            <a:fld id="{B87B13F1-00B3-42C5-94FB-22AC0981B6CD}" type="slidenum">
              <a:rPr lang="es-ES" smtClean="0"/>
              <a:t>15</a:t>
            </a:fld>
            <a:endParaRPr lang="es-ES"/>
          </a:p>
        </p:txBody>
      </p:sp>
    </p:spTree>
    <p:extLst>
      <p:ext uri="{BB962C8B-B14F-4D97-AF65-F5344CB8AC3E}">
        <p14:creationId xmlns:p14="http://schemas.microsoft.com/office/powerpoint/2010/main" val="4148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dirty="0"/>
          </a:p>
        </p:txBody>
      </p:sp>
      <p:sp>
        <p:nvSpPr>
          <p:cNvPr id="4" name="Contenidor de número de diapositiva 3"/>
          <p:cNvSpPr>
            <a:spLocks noGrp="1"/>
          </p:cNvSpPr>
          <p:nvPr>
            <p:ph type="sldNum" sz="quarter" idx="5"/>
          </p:nvPr>
        </p:nvSpPr>
        <p:spPr/>
        <p:txBody>
          <a:bodyPr/>
          <a:lstStyle/>
          <a:p>
            <a:fld id="{B87B13F1-00B3-42C5-94FB-22AC0981B6CD}" type="slidenum">
              <a:rPr lang="es-ES" smtClean="0"/>
              <a:t>16</a:t>
            </a:fld>
            <a:endParaRPr lang="es-ES"/>
          </a:p>
        </p:txBody>
      </p:sp>
    </p:spTree>
    <p:extLst>
      <p:ext uri="{BB962C8B-B14F-4D97-AF65-F5344CB8AC3E}">
        <p14:creationId xmlns:p14="http://schemas.microsoft.com/office/powerpoint/2010/main" val="924323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171450" indent="-171450">
              <a:buFont typeface="Arial" panose="020B0604020202020204" pitchFamily="34" charset="0"/>
              <a:buChar char="•"/>
            </a:pPr>
            <a:r>
              <a:rPr lang="es-ES" noProof="0" dirty="0"/>
              <a:t>En ivalua hemos hecho un esfuerzo para contribuir a este avance de la evaluación económica en </a:t>
            </a:r>
            <a:r>
              <a:rPr lang="es-ES" noProof="0" dirty="0" err="1"/>
              <a:t>ambitos</a:t>
            </a:r>
            <a:r>
              <a:rPr lang="es-ES" noProof="0" dirty="0"/>
              <a:t> donde existe amplio margen de mejora en el uso de la evaluación económica realizando guías practicas adaptadas a determinados ámbitos de actuación: educación, servicios sociales , justicia y políticas de seguridad.</a:t>
            </a:r>
          </a:p>
          <a:p>
            <a:pPr marL="171450" indent="-171450">
              <a:buFont typeface="Arial" panose="020B0604020202020204" pitchFamily="34" charset="0"/>
              <a:buChar char="•"/>
            </a:pPr>
            <a:r>
              <a:rPr lang="es-ES" noProof="0" dirty="0"/>
              <a:t>También hemos realizado evaluaciones económicas como la mencionada del impuesto sobre las bebidas azucaras o una evaluación económica de una política de rentas llevada implementada por el Ajuntament de Barcelona</a:t>
            </a:r>
          </a:p>
          <a:p>
            <a:pPr marL="171450" indent="-171450">
              <a:buFont typeface="Arial" panose="020B0604020202020204" pitchFamily="34" charset="0"/>
              <a:buChar char="•"/>
            </a:pPr>
            <a:r>
              <a:rPr lang="es-ES" noProof="0" dirty="0"/>
              <a:t>Ahora le paso el testigo a Jordi Baños que explicara ejemplos de como esta herramienta de </a:t>
            </a:r>
            <a:r>
              <a:rPr lang="es-ES" noProof="0" dirty="0" err="1"/>
              <a:t>analisis</a:t>
            </a:r>
            <a:r>
              <a:rPr lang="es-ES" noProof="0" dirty="0"/>
              <a:t> se esta utilizando en la toma de decisiones relacionadas con la definición de los presupuestos de las administraciones publicas</a:t>
            </a:r>
          </a:p>
        </p:txBody>
      </p:sp>
      <p:sp>
        <p:nvSpPr>
          <p:cNvPr id="4" name="Contenidor de número de diapositiva 3"/>
          <p:cNvSpPr>
            <a:spLocks noGrp="1"/>
          </p:cNvSpPr>
          <p:nvPr>
            <p:ph type="sldNum" sz="quarter" idx="5"/>
          </p:nvPr>
        </p:nvSpPr>
        <p:spPr/>
        <p:txBody>
          <a:bodyPr/>
          <a:lstStyle/>
          <a:p>
            <a:fld id="{B87B13F1-00B3-42C5-94FB-22AC0981B6CD}" type="slidenum">
              <a:rPr lang="es-ES" smtClean="0"/>
              <a:t>17</a:t>
            </a:fld>
            <a:endParaRPr lang="es-ES"/>
          </a:p>
        </p:txBody>
      </p:sp>
    </p:spTree>
    <p:extLst>
      <p:ext uri="{BB962C8B-B14F-4D97-AF65-F5344CB8AC3E}">
        <p14:creationId xmlns:p14="http://schemas.microsoft.com/office/powerpoint/2010/main" val="1806178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171450" indent="-171450">
              <a:buFont typeface="Arial" panose="020B0604020202020204" pitchFamily="34" charset="0"/>
              <a:buChar char="•"/>
            </a:pPr>
            <a:r>
              <a:rPr lang="es-ES" noProof="0" dirty="0"/>
              <a:t>Como bien sabemos todos, la pandemia y las medidas tomadas para controlarla están generando una importante crisis económica.</a:t>
            </a:r>
          </a:p>
          <a:p>
            <a:pPr marL="171450" indent="-171450">
              <a:buFont typeface="Arial" panose="020B0604020202020204" pitchFamily="34" charset="0"/>
              <a:buChar char="•"/>
            </a:pPr>
            <a:r>
              <a:rPr lang="es-ES" noProof="0" dirty="0"/>
              <a:t>Ante esta crisis, la reacción de las administraciones publicas esta siendo una importante intervención </a:t>
            </a:r>
            <a:r>
              <a:rPr lang="es-ES" noProof="0" dirty="0" err="1"/>
              <a:t>via</a:t>
            </a:r>
            <a:r>
              <a:rPr lang="es-ES" noProof="0" dirty="0"/>
              <a:t> gasto en la economía ,  en medidas de urgencia como los la medidas de apoyo a los sectores mas afectados por las restricciones a la actividad  o los </a:t>
            </a:r>
            <a:r>
              <a:rPr lang="es-ES" noProof="0" dirty="0" err="1"/>
              <a:t>ERTEs</a:t>
            </a:r>
            <a:r>
              <a:rPr lang="es-ES" noProof="0" dirty="0"/>
              <a:t> pero también en la planificación de políticas publicas a medio y corto plazo</a:t>
            </a:r>
          </a:p>
          <a:p>
            <a:pPr marL="171450" indent="-171450">
              <a:buFont typeface="Arial" panose="020B0604020202020204" pitchFamily="34" charset="0"/>
              <a:buChar char="•"/>
            </a:pPr>
            <a:r>
              <a:rPr lang="es-ES" noProof="0" dirty="0"/>
              <a:t>Esto esta siendo posible por medidas  como la elevación del techo de gasto y el acuerdo a nivel europeo de la creación de un importante fondo para recuperación económica consistente en ayudas directas y en créditos.</a:t>
            </a:r>
          </a:p>
          <a:p>
            <a:endParaRPr lang="es-ES" noProof="0" dirty="0"/>
          </a:p>
          <a:p>
            <a:endParaRPr lang="es-ES" noProof="0" dirty="0"/>
          </a:p>
        </p:txBody>
      </p:sp>
      <p:sp>
        <p:nvSpPr>
          <p:cNvPr id="4" name="Contenidor de número de diapositiva 3"/>
          <p:cNvSpPr>
            <a:spLocks noGrp="1"/>
          </p:cNvSpPr>
          <p:nvPr>
            <p:ph type="sldNum" sz="quarter" idx="5"/>
          </p:nvPr>
        </p:nvSpPr>
        <p:spPr/>
        <p:txBody>
          <a:bodyPr/>
          <a:lstStyle/>
          <a:p>
            <a:fld id="{B87B13F1-00B3-42C5-94FB-22AC0981B6CD}" type="slidenum">
              <a:rPr lang="es-ES" smtClean="0"/>
              <a:t>3</a:t>
            </a:fld>
            <a:endParaRPr lang="es-ES"/>
          </a:p>
        </p:txBody>
      </p:sp>
    </p:spTree>
    <p:extLst>
      <p:ext uri="{BB962C8B-B14F-4D97-AF65-F5344CB8AC3E}">
        <p14:creationId xmlns:p14="http://schemas.microsoft.com/office/powerpoint/2010/main" val="1326246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s-ES" noProof="0" dirty="0"/>
              <a:t>Por lo tanto, ante esta situación,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a:t>Por un lado en el corto plazo se han de definir e implementar  nuevas políticas y programas públicos que cumplan con los objetivos marcados por el fondo europeo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noProof="0" dirty="0"/>
              <a:t> promover la cohesión económica, social y territorial de la UE;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noProof="0" dirty="0"/>
              <a:t>fortalecer la resiliencia y la capacidad de ajuste de los Estados miembros;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noProof="0" dirty="0"/>
              <a:t>mitigar las repercusiones sociales y económicas de la crisis de la COVID-19;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noProof="0" dirty="0"/>
              <a:t>y apoyar las transiciones ecológica y digital.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noProof="0" dirty="0"/>
              <a:t>Y por otro, en el medio plazo, es probable que sean necesarios ejercicios de consolidación fiscal; en otras palabras reducir gasto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noProof="0" dirty="0"/>
              <a:t>Esto implica que se van a tener que tomar decisiones sobre que políticas y programas se ponen en marcha y también que políticas se dejan de hacer.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noProof="0" dirty="0"/>
              <a:t>Es decir, es necesario elegir entre diferentes opciones mediante un ejercicio de priorización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noProof="0" dirty="0"/>
          </a:p>
        </p:txBody>
      </p:sp>
      <p:sp>
        <p:nvSpPr>
          <p:cNvPr id="4" name="Contenidor de número de diapositiva 3"/>
          <p:cNvSpPr>
            <a:spLocks noGrp="1"/>
          </p:cNvSpPr>
          <p:nvPr>
            <p:ph type="sldNum" sz="quarter" idx="5"/>
          </p:nvPr>
        </p:nvSpPr>
        <p:spPr/>
        <p:txBody>
          <a:bodyPr/>
          <a:lstStyle/>
          <a:p>
            <a:fld id="{B87B13F1-00B3-42C5-94FB-22AC0981B6CD}" type="slidenum">
              <a:rPr lang="es-ES" smtClean="0"/>
              <a:t>4</a:t>
            </a:fld>
            <a:endParaRPr lang="es-ES"/>
          </a:p>
        </p:txBody>
      </p:sp>
    </p:spTree>
    <p:extLst>
      <p:ext uri="{BB962C8B-B14F-4D97-AF65-F5344CB8AC3E}">
        <p14:creationId xmlns:p14="http://schemas.microsoft.com/office/powerpoint/2010/main" val="1822703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171450" indent="-171450">
              <a:buFont typeface="Arial" panose="020B0604020202020204" pitchFamily="34" charset="0"/>
              <a:buChar char="•"/>
            </a:pPr>
            <a:r>
              <a:rPr lang="es-ES" noProof="0" dirty="0"/>
              <a:t>Y es en este ejercicio de </a:t>
            </a:r>
            <a:r>
              <a:rPr lang="es-ES" noProof="0" dirty="0" err="1"/>
              <a:t>priorizacion</a:t>
            </a:r>
            <a:r>
              <a:rPr lang="es-ES" noProof="0" dirty="0"/>
              <a:t> de políticas donde los resultados de evaluaciones </a:t>
            </a:r>
            <a:r>
              <a:rPr lang="es-ES" noProof="0" dirty="0" err="1"/>
              <a:t>economicas</a:t>
            </a:r>
            <a:r>
              <a:rPr lang="es-ES" noProof="0" dirty="0"/>
              <a:t> son útiles </a:t>
            </a:r>
            <a:r>
              <a:rPr lang="es-ES" noProof="0" dirty="0" err="1"/>
              <a:t>pq</a:t>
            </a:r>
            <a:r>
              <a:rPr lang="es-ES" noProof="0" dirty="0"/>
              <a:t>  permiten incorporar al proceso de toma decisiones información sobre la eficiencia de las mismas como un criterio más a la hora de valorar las </a:t>
            </a:r>
            <a:r>
              <a:rPr lang="es-ES" noProof="0" dirty="0" err="1"/>
              <a:t>politicas</a:t>
            </a:r>
            <a:endParaRPr lang="es-ES" noProof="0" dirty="0"/>
          </a:p>
          <a:p>
            <a:pPr marL="171450" indent="-171450">
              <a:buFont typeface="Arial" panose="020B0604020202020204" pitchFamily="34" charset="0"/>
              <a:buChar char="•"/>
            </a:pPr>
            <a:r>
              <a:rPr lang="es-ES" noProof="0" dirty="0"/>
              <a:t>Eficiencia entendida como el ejercicio de maximizar los resultados de una actuación dados los recursos disponibles</a:t>
            </a:r>
          </a:p>
          <a:p>
            <a:pPr marL="171450" indent="-171450">
              <a:buFont typeface="Arial" panose="020B0604020202020204" pitchFamily="34" charset="0"/>
              <a:buChar char="•"/>
            </a:pPr>
            <a:r>
              <a:rPr lang="es-ES" noProof="0" dirty="0"/>
              <a:t>Esto es así </a:t>
            </a:r>
            <a:r>
              <a:rPr lang="es-ES" noProof="0" dirty="0" err="1"/>
              <a:t>pq</a:t>
            </a:r>
            <a:r>
              <a:rPr lang="es-ES" noProof="0" dirty="0"/>
              <a:t> una evaluación económica ofrece información sobre la relación entre los recursos destinados a una política pública y los resultados de la misma pero teniendo en cuenta los efectos de las políticas sobre todos los agentes de la sociedad.</a:t>
            </a:r>
          </a:p>
          <a:p>
            <a:pPr marL="171450" indent="-171450">
              <a:buFont typeface="Arial" panose="020B0604020202020204" pitchFamily="34" charset="0"/>
              <a:buChar char="•"/>
            </a:pPr>
            <a:r>
              <a:rPr lang="es-ES" noProof="0" dirty="0"/>
              <a:t>Este enfoque, considerar el efecto global de las políticas sobre diferentes tipos de agentes, administraciones publicas , empresas y individuos, es el que permite que si se tienen en cuenta los resultados de las evaluaciones económicas en la toma de decisiones, se avance en uno de los objetivos de las actuaciones de las administraciones publicas, que es aumentar el bienestar de la sociedad </a:t>
            </a:r>
          </a:p>
          <a:p>
            <a:endParaRPr lang="es-ES" noProof="0" dirty="0"/>
          </a:p>
          <a:p>
            <a:endParaRPr lang="es-ES" noProof="0" dirty="0"/>
          </a:p>
        </p:txBody>
      </p:sp>
      <p:sp>
        <p:nvSpPr>
          <p:cNvPr id="4" name="Contenidor de número de diapositiva 3"/>
          <p:cNvSpPr>
            <a:spLocks noGrp="1"/>
          </p:cNvSpPr>
          <p:nvPr>
            <p:ph type="sldNum" sz="quarter" idx="5"/>
          </p:nvPr>
        </p:nvSpPr>
        <p:spPr/>
        <p:txBody>
          <a:bodyPr/>
          <a:lstStyle/>
          <a:p>
            <a:fld id="{B87B13F1-00B3-42C5-94FB-22AC0981B6CD}" type="slidenum">
              <a:rPr lang="es-ES" smtClean="0"/>
              <a:t>5</a:t>
            </a:fld>
            <a:endParaRPr lang="es-ES"/>
          </a:p>
        </p:txBody>
      </p:sp>
    </p:spTree>
    <p:extLst>
      <p:ext uri="{BB962C8B-B14F-4D97-AF65-F5344CB8AC3E}">
        <p14:creationId xmlns:p14="http://schemas.microsoft.com/office/powerpoint/2010/main" val="4140488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s-ES" noProof="0" dirty="0"/>
              <a:t>Es decir, una evaluación económica  permite identificar las políticas que los beneficios que reportan a la sociedad son mayores que los costes que supone llevarlas a cabo y por lo tanto priorizar aquellas que reporten un mayor bienestar para la sociedad.</a:t>
            </a:r>
          </a:p>
          <a:p>
            <a:r>
              <a:rPr lang="es-ES" noProof="0" dirty="0"/>
              <a:t>Y estos ejercicios  pueden hacerse para diferentes niveles; </a:t>
            </a:r>
          </a:p>
          <a:p>
            <a:pPr marL="171450" indent="-171450">
              <a:buFont typeface="Arial" panose="020B0604020202020204" pitchFamily="34" charset="0"/>
              <a:buChar char="•"/>
            </a:pPr>
            <a:r>
              <a:rPr lang="es-ES" noProof="0" dirty="0"/>
              <a:t>Tanto a nivel macro de una política amplia como podría ser determinar si un plan de educación digital en el ámbito educativo es eficiente socialmente o si es eficiente un plan de capacitación digital para parados mayores de 40 años</a:t>
            </a:r>
          </a:p>
          <a:p>
            <a:pPr marL="171450" indent="-171450">
              <a:buFont typeface="Arial" panose="020B0604020202020204" pitchFamily="34" charset="0"/>
              <a:buChar char="•"/>
            </a:pPr>
            <a:r>
              <a:rPr lang="es-ES" noProof="0" dirty="0"/>
              <a:t>como a nivel micro, mas de detalles de las políticas, por ejemplo  de cual seria la configuración más eficiente para un plan de capacitación digital para personas desempleadas de mas de 40 años  o si como parte del plan de educación digital es  más eficiente, obligar a formarse a todos los docentes o que sea voluntario</a:t>
            </a:r>
          </a:p>
        </p:txBody>
      </p:sp>
      <p:sp>
        <p:nvSpPr>
          <p:cNvPr id="4" name="Contenidor de número de diapositiva 3"/>
          <p:cNvSpPr>
            <a:spLocks noGrp="1"/>
          </p:cNvSpPr>
          <p:nvPr>
            <p:ph type="sldNum" sz="quarter" idx="5"/>
          </p:nvPr>
        </p:nvSpPr>
        <p:spPr/>
        <p:txBody>
          <a:bodyPr/>
          <a:lstStyle/>
          <a:p>
            <a:fld id="{B87B13F1-00B3-42C5-94FB-22AC0981B6CD}" type="slidenum">
              <a:rPr lang="es-ES" smtClean="0"/>
              <a:t>6</a:t>
            </a:fld>
            <a:endParaRPr lang="es-ES"/>
          </a:p>
        </p:txBody>
      </p:sp>
    </p:spTree>
    <p:extLst>
      <p:ext uri="{BB962C8B-B14F-4D97-AF65-F5344CB8AC3E}">
        <p14:creationId xmlns:p14="http://schemas.microsoft.com/office/powerpoint/2010/main" val="2951172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s-ES" noProof="0" dirty="0"/>
              <a:t>Aunque ya se ha esbozado, es </a:t>
            </a:r>
            <a:r>
              <a:rPr lang="es-ES" noProof="0" dirty="0" err="1"/>
              <a:t>util</a:t>
            </a:r>
            <a:r>
              <a:rPr lang="es-ES" noProof="0" dirty="0"/>
              <a:t> establecer que es una </a:t>
            </a:r>
            <a:r>
              <a:rPr lang="es-ES" noProof="0" dirty="0" err="1"/>
              <a:t>evaluacion</a:t>
            </a:r>
            <a:r>
              <a:rPr lang="es-ES" noProof="0" dirty="0"/>
              <a:t> </a:t>
            </a:r>
            <a:r>
              <a:rPr lang="es-ES" noProof="0" dirty="0" err="1"/>
              <a:t>economica</a:t>
            </a:r>
            <a:r>
              <a:rPr lang="es-ES" noProof="0" dirty="0"/>
              <a:t> y quizás mas importante clarificar lo que no es.</a:t>
            </a:r>
          </a:p>
          <a:p>
            <a:r>
              <a:rPr lang="es-ES" noProof="0" dirty="0"/>
              <a:t>Una </a:t>
            </a:r>
            <a:r>
              <a:rPr lang="es-ES" noProof="0" dirty="0" err="1"/>
              <a:t>evaluacion</a:t>
            </a:r>
            <a:r>
              <a:rPr lang="es-ES" noProof="0" dirty="0"/>
              <a:t> </a:t>
            </a:r>
            <a:r>
              <a:rPr lang="es-ES" noProof="0" dirty="0" err="1"/>
              <a:t>econòmica</a:t>
            </a:r>
            <a:r>
              <a:rPr lang="es-ES" noProof="0" dirty="0"/>
              <a:t> es la comparación del uso de recursos y de los resultados asociados a diversas alternativas de actuación con el objetivo de identificar aquellas más eficientes para la sociedad. </a:t>
            </a:r>
          </a:p>
          <a:p>
            <a:r>
              <a:rPr lang="es-ES" noProof="0" dirty="0"/>
              <a:t>Es decir, comparar costes y resultados de al menos dos alternativas o políticas</a:t>
            </a:r>
          </a:p>
          <a:p>
            <a:r>
              <a:rPr lang="es-ES" noProof="0" dirty="0"/>
              <a:t>Por lo tanto </a:t>
            </a:r>
          </a:p>
          <a:p>
            <a:pPr marL="171450" indent="-171450">
              <a:buFont typeface="Arial" panose="020B0604020202020204" pitchFamily="34" charset="0"/>
              <a:buChar char="•"/>
            </a:pPr>
            <a:r>
              <a:rPr lang="es-ES" noProof="0" dirty="0"/>
              <a:t>Una análisis solo de costes de una o mas políticas no es una evaluación económica </a:t>
            </a:r>
            <a:r>
              <a:rPr lang="es-ES" noProof="0" dirty="0" err="1"/>
              <a:t>pq</a:t>
            </a:r>
            <a:r>
              <a:rPr lang="es-ES" noProof="0" dirty="0"/>
              <a:t> no se consideran los resultados de las mismas</a:t>
            </a:r>
          </a:p>
          <a:p>
            <a:pPr marL="171450" indent="-171450">
              <a:buFont typeface="Arial" panose="020B0604020202020204" pitchFamily="34" charset="0"/>
              <a:buChar char="•"/>
            </a:pPr>
            <a:r>
              <a:rPr lang="es-ES" noProof="0" dirty="0"/>
              <a:t>Un análisis de costes y resultados de solo una  política, es decir de solo una alternativa de actuación, no ofrece información sobre eficiencia </a:t>
            </a:r>
            <a:r>
              <a:rPr lang="es-ES" noProof="0" dirty="0" err="1"/>
              <a:t>pq</a:t>
            </a:r>
            <a:r>
              <a:rPr lang="es-ES" noProof="0" dirty="0"/>
              <a:t>  siempre hay mas de una opción (el no hacer nada nuevo o status </a:t>
            </a:r>
            <a:r>
              <a:rPr lang="es-ES" noProof="0" dirty="0" err="1"/>
              <a:t>quoa</a:t>
            </a:r>
            <a:r>
              <a:rPr lang="es-ES" noProof="0" dirty="0"/>
              <a:t> es una opción)</a:t>
            </a:r>
          </a:p>
          <a:p>
            <a:pPr marL="171450" indent="-171450">
              <a:buFont typeface="Arial" panose="020B0604020202020204" pitchFamily="34" charset="0"/>
              <a:buChar char="•"/>
            </a:pPr>
            <a:r>
              <a:rPr lang="es-ES" noProof="0" dirty="0"/>
              <a:t>Considerar únicamente las consecuencias sobre el presupuesto de una política no ofrece información sobre los beneficios y resultados de llevar a cabo la </a:t>
            </a:r>
            <a:r>
              <a:rPr lang="es-ES" noProof="0" dirty="0" err="1"/>
              <a:t>politica</a:t>
            </a:r>
            <a:r>
              <a:rPr lang="es-ES" noProof="0" dirty="0"/>
              <a:t> </a:t>
            </a:r>
          </a:p>
          <a:p>
            <a:endParaRPr lang="es-ES" dirty="0"/>
          </a:p>
        </p:txBody>
      </p:sp>
      <p:sp>
        <p:nvSpPr>
          <p:cNvPr id="4" name="Contenidor de número de diapositiva 3"/>
          <p:cNvSpPr>
            <a:spLocks noGrp="1"/>
          </p:cNvSpPr>
          <p:nvPr>
            <p:ph type="sldNum" sz="quarter" idx="5"/>
          </p:nvPr>
        </p:nvSpPr>
        <p:spPr/>
        <p:txBody>
          <a:bodyPr/>
          <a:lstStyle/>
          <a:p>
            <a:fld id="{B87B13F1-00B3-42C5-94FB-22AC0981B6CD}" type="slidenum">
              <a:rPr lang="es-ES" smtClean="0"/>
              <a:t>7</a:t>
            </a:fld>
            <a:endParaRPr lang="es-ES"/>
          </a:p>
        </p:txBody>
      </p:sp>
    </p:spTree>
    <p:extLst>
      <p:ext uri="{BB962C8B-B14F-4D97-AF65-F5344CB8AC3E}">
        <p14:creationId xmlns:p14="http://schemas.microsoft.com/office/powerpoint/2010/main" val="1940973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171450" indent="-171450">
              <a:buFont typeface="Arial" panose="020B0604020202020204" pitchFamily="34" charset="0"/>
              <a:buChar char="•"/>
            </a:pPr>
            <a:r>
              <a:rPr lang="es-ES" noProof="0" dirty="0"/>
              <a:t>Por lo tanto los dos conceptos clave a la hora de realizar una evaluación económica son el calculo de los costes y el de resultados asociados a la implementación de una política respecto a </a:t>
            </a:r>
            <a:r>
              <a:rPr lang="es-ES" noProof="0" dirty="0" err="1"/>
              <a:t>a</a:t>
            </a:r>
            <a:r>
              <a:rPr lang="es-ES" noProof="0" dirty="0"/>
              <a:t> otra política (que como he comentado puede ser la opción de no hacer nada nuevo)</a:t>
            </a:r>
          </a:p>
          <a:p>
            <a:pPr marL="171450" indent="-171450">
              <a:buFont typeface="Arial" panose="020B0604020202020204" pitchFamily="34" charset="0"/>
              <a:buChar char="•"/>
            </a:pPr>
            <a:r>
              <a:rPr lang="es-ES" noProof="0" dirty="0"/>
              <a:t>Con relación al uso de recursos, es necesario considerar todo uso de recursos, valorados en unidades monetarias, asociados a la implementación de la política.</a:t>
            </a:r>
          </a:p>
          <a:p>
            <a:pPr marL="628650" lvl="1" indent="-171450">
              <a:buFont typeface="Arial" panose="020B0604020202020204" pitchFamily="34" charset="0"/>
              <a:buChar char="•"/>
            </a:pPr>
            <a:r>
              <a:rPr lang="es-ES" noProof="0" dirty="0"/>
              <a:t>Tanto aquellos recursos directamente utilizados para poner en marcha la política </a:t>
            </a:r>
          </a:p>
          <a:p>
            <a:pPr marL="628650" lvl="1" indent="-171450">
              <a:buFont typeface="Arial" panose="020B0604020202020204" pitchFamily="34" charset="0"/>
              <a:buChar char="•"/>
            </a:pPr>
            <a:r>
              <a:rPr lang="es-ES" noProof="0" dirty="0"/>
              <a:t>como el efecto de la política sobre otros recursos y por lo tanto sobre costes para los diferentes agentes de la </a:t>
            </a:r>
            <a:r>
              <a:rPr lang="es-ES" noProof="0" dirty="0" err="1"/>
              <a:t>economia</a:t>
            </a:r>
            <a:endParaRPr lang="es-ES" noProof="0" dirty="0"/>
          </a:p>
          <a:p>
            <a:r>
              <a:rPr lang="es-ES" noProof="0" dirty="0"/>
              <a:t>Un ejemplo puede ayudar a explicar el concepto</a:t>
            </a:r>
          </a:p>
          <a:p>
            <a:endParaRPr lang="es-ES" noProof="0" dirty="0"/>
          </a:p>
        </p:txBody>
      </p:sp>
      <p:sp>
        <p:nvSpPr>
          <p:cNvPr id="4" name="Contenidor de número de diapositiva 3"/>
          <p:cNvSpPr>
            <a:spLocks noGrp="1"/>
          </p:cNvSpPr>
          <p:nvPr>
            <p:ph type="sldNum" sz="quarter" idx="5"/>
          </p:nvPr>
        </p:nvSpPr>
        <p:spPr/>
        <p:txBody>
          <a:bodyPr/>
          <a:lstStyle/>
          <a:p>
            <a:fld id="{B87B13F1-00B3-42C5-94FB-22AC0981B6CD}" type="slidenum">
              <a:rPr lang="es-ES" smtClean="0"/>
              <a:t>8</a:t>
            </a:fld>
            <a:endParaRPr lang="es-ES"/>
          </a:p>
        </p:txBody>
      </p:sp>
    </p:spTree>
    <p:extLst>
      <p:ext uri="{BB962C8B-B14F-4D97-AF65-F5344CB8AC3E}">
        <p14:creationId xmlns:p14="http://schemas.microsoft.com/office/powerpoint/2010/main" val="914263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s-ES" noProof="0" dirty="0"/>
              <a:t>El ejemplo es la </a:t>
            </a:r>
            <a:r>
              <a:rPr lang="es-ES" noProof="0" dirty="0" err="1"/>
              <a:t>evaluacion</a:t>
            </a:r>
            <a:r>
              <a:rPr lang="es-ES" noProof="0" dirty="0"/>
              <a:t> del impuesto sobre bebidas azucaradas que se implemento en Cataluña en el año 2017.</a:t>
            </a:r>
          </a:p>
          <a:p>
            <a:pPr marL="171450" indent="-171450">
              <a:buFont typeface="Arial" panose="020B0604020202020204" pitchFamily="34" charset="0"/>
              <a:buChar char="•"/>
            </a:pPr>
            <a:r>
              <a:rPr lang="es-ES" noProof="0" dirty="0"/>
              <a:t>Por un lado se consideraron los costes de implementar esta medida, es decir  los Costes de Diseño y implementación del impuesto y también los coste de gestión y supervisión del mismo. Estos costes los soportaron diferentes departamentos de la Generalitat; la dirección general de </a:t>
            </a:r>
            <a:r>
              <a:rPr lang="es-ES" noProof="0" dirty="0" err="1"/>
              <a:t>tributs</a:t>
            </a:r>
            <a:r>
              <a:rPr lang="es-ES" noProof="0" dirty="0"/>
              <a:t> i </a:t>
            </a:r>
            <a:r>
              <a:rPr lang="es-ES" noProof="0" dirty="0" err="1"/>
              <a:t>joc</a:t>
            </a:r>
            <a:r>
              <a:rPr lang="es-ES" noProof="0" dirty="0"/>
              <a:t>, el </a:t>
            </a:r>
            <a:r>
              <a:rPr lang="es-ES" noProof="0" dirty="0" err="1"/>
              <a:t>dapartament</a:t>
            </a:r>
            <a:r>
              <a:rPr lang="es-ES" noProof="0" dirty="0"/>
              <a:t> de </a:t>
            </a:r>
            <a:r>
              <a:rPr lang="es-ES" noProof="0" dirty="0" err="1"/>
              <a:t>salut</a:t>
            </a:r>
            <a:r>
              <a:rPr lang="es-ES" noProof="0" dirty="0"/>
              <a:t> y la agencia tributaria de </a:t>
            </a:r>
            <a:r>
              <a:rPr lang="es-ES" noProof="0" dirty="0" err="1"/>
              <a:t>catalunya</a:t>
            </a:r>
            <a:endParaRPr lang="es-ES" noProof="0" dirty="0"/>
          </a:p>
          <a:p>
            <a:pPr marL="171450" indent="-171450">
              <a:buFont typeface="Arial" panose="020B0604020202020204" pitchFamily="34" charset="0"/>
              <a:buChar char="•"/>
            </a:pPr>
            <a:r>
              <a:rPr lang="es-ES" noProof="0" dirty="0"/>
              <a:t>Por el otro también se valoraron los efectos del impuesto en el uso de recursos de otros agentes; costes sanitarios, costes de adaptación de los precios en los puntos de venta (supermercados, restaurantes y bares) y costes de cumplimiento de la obligación tributaria para las empresas distribuidoras </a:t>
            </a:r>
          </a:p>
          <a:p>
            <a:pPr marL="171450" indent="-171450">
              <a:buFont typeface="Arial" panose="020B0604020202020204" pitchFamily="34" charset="0"/>
              <a:buChar char="•"/>
            </a:pPr>
            <a:r>
              <a:rPr lang="es-ES" noProof="0" dirty="0"/>
              <a:t>Remarcar que la cantidad recaudada por el impuesto no se tiene influencia a la hora de valorar el efecto total del impuesto sobre la sociedad </a:t>
            </a:r>
            <a:r>
              <a:rPr lang="es-ES" noProof="0" dirty="0" err="1"/>
              <a:t>pq</a:t>
            </a:r>
            <a:r>
              <a:rPr lang="es-ES" noProof="0" dirty="0"/>
              <a:t> es un ingreso para un agente, en este caso la Generalitat, y un coste para otros, los contribuyentes. Es decir se cancela</a:t>
            </a:r>
          </a:p>
          <a:p>
            <a:r>
              <a:rPr lang="es-ES" noProof="0" dirty="0"/>
              <a:t>En el caso de esta evaluación el resultado final fue que la implementación del impuesto suponía un ahorro de recursos para la sociedad, en un periodo de 25 años, valorado en mas de 6 millones de euros</a:t>
            </a:r>
          </a:p>
        </p:txBody>
      </p:sp>
      <p:sp>
        <p:nvSpPr>
          <p:cNvPr id="4" name="Contenidor de número de diapositiva 3"/>
          <p:cNvSpPr>
            <a:spLocks noGrp="1"/>
          </p:cNvSpPr>
          <p:nvPr>
            <p:ph type="sldNum" sz="quarter" idx="5"/>
          </p:nvPr>
        </p:nvSpPr>
        <p:spPr/>
        <p:txBody>
          <a:bodyPr/>
          <a:lstStyle/>
          <a:p>
            <a:fld id="{B87B13F1-00B3-42C5-94FB-22AC0981B6CD}" type="slidenum">
              <a:rPr lang="es-ES" smtClean="0"/>
              <a:t>9</a:t>
            </a:fld>
            <a:endParaRPr lang="es-ES"/>
          </a:p>
        </p:txBody>
      </p:sp>
    </p:spTree>
    <p:extLst>
      <p:ext uri="{BB962C8B-B14F-4D97-AF65-F5344CB8AC3E}">
        <p14:creationId xmlns:p14="http://schemas.microsoft.com/office/powerpoint/2010/main" val="1796417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s-ES" noProof="0" dirty="0"/>
              <a:t>El otro concepto clave a la hora de realizar una evaluación económica es el calculo de los resultados de una política.</a:t>
            </a:r>
          </a:p>
          <a:p>
            <a:r>
              <a:rPr lang="es-ES" noProof="0" dirty="0"/>
              <a:t>Idealmente se tienen que basar en evaluaciones de impacto que proporcionen información sobre cual ha sido el efecto  de la política sobre una serie de </a:t>
            </a:r>
            <a:r>
              <a:rPr lang="es-ES" noProof="0" dirty="0" err="1"/>
              <a:t>outcomes</a:t>
            </a:r>
            <a:r>
              <a:rPr lang="es-ES" noProof="0" dirty="0"/>
              <a:t>; por ejemplo tasas de graduación en el ámbito educativo o tasas de inserción laboral </a:t>
            </a:r>
          </a:p>
          <a:p>
            <a:r>
              <a:rPr lang="es-ES" noProof="0" dirty="0"/>
              <a:t>Cuando una evaluación económica considera la efectividad directamente en estas unidades naturales, se adopta el método de análisis coste efectividad</a:t>
            </a:r>
          </a:p>
          <a:p>
            <a:r>
              <a:rPr lang="es-ES" noProof="0" dirty="0"/>
              <a:t>Si es posible realizar una valoración monetaria de los resultados de la política es cuándo es posible realizar una análisis coste-beneficio, otro de los métodos de evaluación económica. </a:t>
            </a:r>
          </a:p>
          <a:p>
            <a:r>
              <a:rPr lang="es-ES" noProof="0" dirty="0"/>
              <a:t>Que significa valorar monetariamente los resultados? Significa estimar cual es el valor en euros que la sociedad asigna a esos </a:t>
            </a:r>
            <a:r>
              <a:rPr lang="es-ES" noProof="0" dirty="0" err="1"/>
              <a:t>outcomes</a:t>
            </a:r>
            <a:r>
              <a:rPr lang="es-ES" noProof="0" dirty="0"/>
              <a:t>: es decir, en cuanto se valora por ejemplo que una persona se inserte laboralmente, o que un adolescente obtenga el titulo de graduado en ESO. </a:t>
            </a:r>
          </a:p>
          <a:p>
            <a:r>
              <a:rPr lang="es-ES" noProof="0" dirty="0"/>
              <a:t>Este ejercicio es complicado como se comentara más adelante</a:t>
            </a:r>
          </a:p>
        </p:txBody>
      </p:sp>
      <p:sp>
        <p:nvSpPr>
          <p:cNvPr id="4" name="Contenidor de número de diapositiva 3"/>
          <p:cNvSpPr>
            <a:spLocks noGrp="1"/>
          </p:cNvSpPr>
          <p:nvPr>
            <p:ph type="sldNum" sz="quarter" idx="5"/>
          </p:nvPr>
        </p:nvSpPr>
        <p:spPr/>
        <p:txBody>
          <a:bodyPr/>
          <a:lstStyle/>
          <a:p>
            <a:fld id="{B87B13F1-00B3-42C5-94FB-22AC0981B6CD}" type="slidenum">
              <a:rPr lang="es-ES" smtClean="0"/>
              <a:t>10</a:t>
            </a:fld>
            <a:endParaRPr lang="es-ES"/>
          </a:p>
        </p:txBody>
      </p:sp>
    </p:spTree>
    <p:extLst>
      <p:ext uri="{BB962C8B-B14F-4D97-AF65-F5344CB8AC3E}">
        <p14:creationId xmlns:p14="http://schemas.microsoft.com/office/powerpoint/2010/main" val="989856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67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811407-7A84-45AC-AF46-A36619AB18B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CA0AEEC-AF3F-4B05-8CE8-A07E1884A28C}"/>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E5ACD2-A780-4614-97C6-558614FFB750}"/>
              </a:ext>
            </a:extLst>
          </p:cNvPr>
          <p:cNvSpPr>
            <a:spLocks noGrp="1"/>
          </p:cNvSpPr>
          <p:nvPr>
            <p:ph type="dt" sz="half" idx="10"/>
          </p:nvPr>
        </p:nvSpPr>
        <p:spPr>
          <a:xfrm>
            <a:off x="838200" y="6356350"/>
            <a:ext cx="2743200" cy="365125"/>
          </a:xfrm>
          <a:prstGeom prst="rect">
            <a:avLst/>
          </a:prstGeom>
        </p:spPr>
        <p:txBody>
          <a:bodyPr/>
          <a:lstStyle/>
          <a:p>
            <a:fld id="{D742BFAC-2F49-4A57-A390-AE31F36B23F5}" type="datetimeFigureOut">
              <a:rPr lang="es-ES" smtClean="0"/>
              <a:t>03/11/2020</a:t>
            </a:fld>
            <a:endParaRPr lang="es-ES"/>
          </a:p>
        </p:txBody>
      </p:sp>
      <p:sp>
        <p:nvSpPr>
          <p:cNvPr id="5" name="Marcador de pie de página 4">
            <a:extLst>
              <a:ext uri="{FF2B5EF4-FFF2-40B4-BE49-F238E27FC236}">
                <a16:creationId xmlns:a16="http://schemas.microsoft.com/office/drawing/2014/main" id="{3EFBB7A4-0FA5-40F5-905C-9F3B24ECD68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97F6092-7EC4-49EE-95F2-4FF84A329A98}"/>
              </a:ext>
            </a:extLst>
          </p:cNvPr>
          <p:cNvSpPr>
            <a:spLocks noGrp="1"/>
          </p:cNvSpPr>
          <p:nvPr>
            <p:ph type="sldNum" sz="quarter" idx="12"/>
          </p:nvPr>
        </p:nvSpPr>
        <p:spPr>
          <a:xfrm>
            <a:off x="8610600" y="6356350"/>
            <a:ext cx="2743200" cy="365125"/>
          </a:xfrm>
          <a:prstGeom prst="rect">
            <a:avLst/>
          </a:prstGeom>
        </p:spPr>
        <p:txBody>
          <a:bodyPr/>
          <a:lstStyle/>
          <a:p>
            <a:fld id="{693A102D-1323-4D7C-964C-79BCEE545C4F}" type="slidenum">
              <a:rPr lang="es-ES" smtClean="0"/>
              <a:t>‹Nº›</a:t>
            </a:fld>
            <a:endParaRPr lang="es-ES"/>
          </a:p>
        </p:txBody>
      </p:sp>
    </p:spTree>
    <p:extLst>
      <p:ext uri="{BB962C8B-B14F-4D97-AF65-F5344CB8AC3E}">
        <p14:creationId xmlns:p14="http://schemas.microsoft.com/office/powerpoint/2010/main" val="139116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FEF6300-EDA3-4879-B1DD-8075E0BD58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34B12EF-0C6A-49F5-92C8-8A7E753AE69E}"/>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63CC32C-7B9B-4CF8-8D6A-E95403222CBB}"/>
              </a:ext>
            </a:extLst>
          </p:cNvPr>
          <p:cNvSpPr>
            <a:spLocks noGrp="1"/>
          </p:cNvSpPr>
          <p:nvPr>
            <p:ph type="dt" sz="half" idx="10"/>
          </p:nvPr>
        </p:nvSpPr>
        <p:spPr>
          <a:xfrm>
            <a:off x="838200" y="6356350"/>
            <a:ext cx="2743200" cy="365125"/>
          </a:xfrm>
          <a:prstGeom prst="rect">
            <a:avLst/>
          </a:prstGeom>
        </p:spPr>
        <p:txBody>
          <a:bodyPr/>
          <a:lstStyle/>
          <a:p>
            <a:fld id="{D742BFAC-2F49-4A57-A390-AE31F36B23F5}" type="datetimeFigureOut">
              <a:rPr lang="es-ES" smtClean="0"/>
              <a:t>03/11/2020</a:t>
            </a:fld>
            <a:endParaRPr lang="es-ES"/>
          </a:p>
        </p:txBody>
      </p:sp>
      <p:sp>
        <p:nvSpPr>
          <p:cNvPr id="5" name="Marcador de pie de página 4">
            <a:extLst>
              <a:ext uri="{FF2B5EF4-FFF2-40B4-BE49-F238E27FC236}">
                <a16:creationId xmlns:a16="http://schemas.microsoft.com/office/drawing/2014/main" id="{79D22C90-0C5F-4289-ABEA-BE2145BECD1A}"/>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A284281F-DA8F-4491-A067-0CE98F72674F}"/>
              </a:ext>
            </a:extLst>
          </p:cNvPr>
          <p:cNvSpPr>
            <a:spLocks noGrp="1"/>
          </p:cNvSpPr>
          <p:nvPr>
            <p:ph type="sldNum" sz="quarter" idx="12"/>
          </p:nvPr>
        </p:nvSpPr>
        <p:spPr>
          <a:xfrm>
            <a:off x="8610600" y="6356350"/>
            <a:ext cx="2743200" cy="365125"/>
          </a:xfrm>
          <a:prstGeom prst="rect">
            <a:avLst/>
          </a:prstGeom>
        </p:spPr>
        <p:txBody>
          <a:bodyPr/>
          <a:lstStyle/>
          <a:p>
            <a:fld id="{693A102D-1323-4D7C-964C-79BCEE545C4F}" type="slidenum">
              <a:rPr lang="es-ES" smtClean="0"/>
              <a:t>‹Nº›</a:t>
            </a:fld>
            <a:endParaRPr lang="es-ES"/>
          </a:p>
        </p:txBody>
      </p:sp>
    </p:spTree>
    <p:extLst>
      <p:ext uri="{BB962C8B-B14F-4D97-AF65-F5344CB8AC3E}">
        <p14:creationId xmlns:p14="http://schemas.microsoft.com/office/powerpoint/2010/main" val="2101392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BC3ABE-93FC-4BB2-A91D-81883A1B82B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C8ABBEF-8B9C-4670-A0A8-5EF8CDCE9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17E64EA-7A70-4AC1-8801-36962C822FB7}"/>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5" name="Marcador de pie de página 4">
            <a:extLst>
              <a:ext uri="{FF2B5EF4-FFF2-40B4-BE49-F238E27FC236}">
                <a16:creationId xmlns:a16="http://schemas.microsoft.com/office/drawing/2014/main" id="{64D97903-2EFE-4CFC-A553-CC74E700BBA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A84E1AA-A8B9-45FE-8AD4-E7D1F03AC849}"/>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256832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27B5F-AD8F-4B41-9631-B01D6CC0993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7E3CE7-0BC8-4844-B655-DA618C11E75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CBE479-F0F1-4690-A04D-1281B5F658B0}"/>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5" name="Marcador de pie de página 4">
            <a:extLst>
              <a:ext uri="{FF2B5EF4-FFF2-40B4-BE49-F238E27FC236}">
                <a16:creationId xmlns:a16="http://schemas.microsoft.com/office/drawing/2014/main" id="{28A1CF08-2E95-4CF1-A69F-C199D11F289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1B27E43-CAA3-455E-8D81-7D3E0CB48533}"/>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2134290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BC1C7-865C-4CD8-B88D-A89B2EA780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E4D6EC-953A-477A-AE50-29CF6991D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A0F5CB-6330-4357-9398-90CBFCE50F50}"/>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5" name="Marcador de pie de página 4">
            <a:extLst>
              <a:ext uri="{FF2B5EF4-FFF2-40B4-BE49-F238E27FC236}">
                <a16:creationId xmlns:a16="http://schemas.microsoft.com/office/drawing/2014/main" id="{278FA79D-AAC0-48AC-80AC-1EA0A4A4BDC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478FD49-F448-4C02-93CF-45A092700D23}"/>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3711787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CF834C-E817-4B36-892A-E1CA849159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F225E6-EE33-43A6-B1F0-175E26E6A7E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BD41D4C-A5AC-433D-BB1C-A681480E963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CE0236-007E-4469-8526-B3380E2448CB}"/>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6" name="Marcador de pie de página 5">
            <a:extLst>
              <a:ext uri="{FF2B5EF4-FFF2-40B4-BE49-F238E27FC236}">
                <a16:creationId xmlns:a16="http://schemas.microsoft.com/office/drawing/2014/main" id="{89051794-BB7E-4498-90CB-D570964217AB}"/>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EB295049-99FB-45E6-B03D-497677EB9140}"/>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1551084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77A1-D29D-44B3-94FA-4C24437203C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C7DED0-1D37-428E-A190-43913CE13E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54AF81D-B6B6-4AB9-BA9C-088AFDCC64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2C1AE64-1861-4184-BE4E-6072AF80A0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C09B3CD-C7D5-41FE-A250-9F3E959756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2CAC7D6-5734-4008-8CFE-4B40C9BAFAE2}"/>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8" name="Marcador de pie de página 7">
            <a:extLst>
              <a:ext uri="{FF2B5EF4-FFF2-40B4-BE49-F238E27FC236}">
                <a16:creationId xmlns:a16="http://schemas.microsoft.com/office/drawing/2014/main" id="{68018D70-E6BD-4367-B473-5E214490375C}"/>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16A51047-DC4F-4DAC-844A-739C2075EC84}"/>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2585956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91581-6350-4903-A5BB-2CCCAC00B2A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408A53-1D77-4A26-9877-CE6F47A9F8F1}"/>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4" name="Marcador de pie de página 3">
            <a:extLst>
              <a:ext uri="{FF2B5EF4-FFF2-40B4-BE49-F238E27FC236}">
                <a16:creationId xmlns:a16="http://schemas.microsoft.com/office/drawing/2014/main" id="{2A731191-20E1-482E-B7B6-937733169997}"/>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09BDD53E-4978-4130-B4AB-915CBEF2F349}"/>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1305002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5752DFE-CB2B-46A3-9F2F-A0C6E90F6589}"/>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3" name="Marcador de pie de página 2">
            <a:extLst>
              <a:ext uri="{FF2B5EF4-FFF2-40B4-BE49-F238E27FC236}">
                <a16:creationId xmlns:a16="http://schemas.microsoft.com/office/drawing/2014/main" id="{32D0DD7E-AC1C-468C-86E9-437994ABB29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42D5EE63-D478-4F31-AD4F-232338BF4054}"/>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430528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9906C3-AF80-42C9-8F2F-FF1B682F63A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BB2E85B-93B4-4CED-B120-03490ACF94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C4DC8C-682B-4DBE-97F8-4F05FD6FB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A14E6A5-34A6-4587-9961-6C744F0834E3}"/>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6" name="Marcador de pie de página 5">
            <a:extLst>
              <a:ext uri="{FF2B5EF4-FFF2-40B4-BE49-F238E27FC236}">
                <a16:creationId xmlns:a16="http://schemas.microsoft.com/office/drawing/2014/main" id="{DC2EF815-B23A-402A-A532-5FE3D0DC0A21}"/>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8C9A68B6-2E36-4D05-A387-689A2FEE6F36}"/>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4176648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31F5F1-9FAF-47F0-8BCA-103DFBF4A51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B4913B0-BB87-4797-99CD-F7CAC25CA3E5}"/>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F4776D-CAD9-48AB-9780-D681E6C7CEAE}"/>
              </a:ext>
            </a:extLst>
          </p:cNvPr>
          <p:cNvSpPr>
            <a:spLocks noGrp="1"/>
          </p:cNvSpPr>
          <p:nvPr>
            <p:ph type="dt" sz="half" idx="10"/>
          </p:nvPr>
        </p:nvSpPr>
        <p:spPr>
          <a:xfrm>
            <a:off x="838200" y="6356350"/>
            <a:ext cx="2743200" cy="365125"/>
          </a:xfrm>
          <a:prstGeom prst="rect">
            <a:avLst/>
          </a:prstGeom>
        </p:spPr>
        <p:txBody>
          <a:bodyPr/>
          <a:lstStyle/>
          <a:p>
            <a:fld id="{D742BFAC-2F49-4A57-A390-AE31F36B23F5}" type="datetimeFigureOut">
              <a:rPr lang="es-ES" smtClean="0"/>
              <a:t>03/11/2020</a:t>
            </a:fld>
            <a:endParaRPr lang="es-ES"/>
          </a:p>
        </p:txBody>
      </p:sp>
      <p:sp>
        <p:nvSpPr>
          <p:cNvPr id="5" name="Marcador de pie de página 4">
            <a:extLst>
              <a:ext uri="{FF2B5EF4-FFF2-40B4-BE49-F238E27FC236}">
                <a16:creationId xmlns:a16="http://schemas.microsoft.com/office/drawing/2014/main" id="{30151944-2893-42E2-B3F7-8D9CCD76FC63}"/>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82A81E6-A21B-4ADA-8ADA-094EA56E49B3}"/>
              </a:ext>
            </a:extLst>
          </p:cNvPr>
          <p:cNvSpPr>
            <a:spLocks noGrp="1"/>
          </p:cNvSpPr>
          <p:nvPr>
            <p:ph type="sldNum" sz="quarter" idx="12"/>
          </p:nvPr>
        </p:nvSpPr>
        <p:spPr>
          <a:xfrm>
            <a:off x="8610600" y="6356350"/>
            <a:ext cx="2743200" cy="365125"/>
          </a:xfrm>
          <a:prstGeom prst="rect">
            <a:avLst/>
          </a:prstGeom>
        </p:spPr>
        <p:txBody>
          <a:bodyPr/>
          <a:lstStyle/>
          <a:p>
            <a:fld id="{693A102D-1323-4D7C-964C-79BCEE545C4F}" type="slidenum">
              <a:rPr lang="es-ES" smtClean="0"/>
              <a:t>‹Nº›</a:t>
            </a:fld>
            <a:endParaRPr lang="es-ES"/>
          </a:p>
        </p:txBody>
      </p:sp>
    </p:spTree>
    <p:extLst>
      <p:ext uri="{BB962C8B-B14F-4D97-AF65-F5344CB8AC3E}">
        <p14:creationId xmlns:p14="http://schemas.microsoft.com/office/powerpoint/2010/main" val="1102516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15CF59-7B0C-4F36-BF0F-D90C9DB6226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9E5C62-D66C-4D41-B591-CCF6FF8ACE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CCE3BA6-4055-470B-86F8-9DFC90BDB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A5BD2DA-5960-4385-86FB-C7664A397883}"/>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6" name="Marcador de pie de página 5">
            <a:extLst>
              <a:ext uri="{FF2B5EF4-FFF2-40B4-BE49-F238E27FC236}">
                <a16:creationId xmlns:a16="http://schemas.microsoft.com/office/drawing/2014/main" id="{7DA89F2E-3025-4B46-AC90-A623643307BB}"/>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351B8E4A-63A5-4E93-81A0-8101D2C5CE14}"/>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2438132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FC74B-AB00-4D8A-B589-055384CFB9F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5A48F0D-C4A6-4FC3-A259-4AB1EF100A7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23260CC-A580-4C25-8D73-A8AB22A1D145}"/>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5" name="Marcador de pie de página 4">
            <a:extLst>
              <a:ext uri="{FF2B5EF4-FFF2-40B4-BE49-F238E27FC236}">
                <a16:creationId xmlns:a16="http://schemas.microsoft.com/office/drawing/2014/main" id="{3D206114-1254-4302-BDD3-DB6CEF9ADCA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001B574-A261-4E24-AB2F-A870EE6A7F83}"/>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3714128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F2BB488-8CC6-42A0-BCC2-5E8C950CDB7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58C716C-7528-4DE7-894F-6B6E3DFCB2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D89A197-ADBB-4343-8667-D551425A5227}"/>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5" name="Marcador de pie de página 4">
            <a:extLst>
              <a:ext uri="{FF2B5EF4-FFF2-40B4-BE49-F238E27FC236}">
                <a16:creationId xmlns:a16="http://schemas.microsoft.com/office/drawing/2014/main" id="{D598FFED-AA20-4C5B-ADCE-BEE2EC984318}"/>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B8EB60DF-8AB6-4A9C-B68C-DFCE1C5290C2}"/>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2705811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5E9BC-040C-4F93-9040-1E3FA8E71AB2}"/>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2398590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A789A-8CBE-4F78-ABC5-E4D26AE2DCFF}"/>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335220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BC3ABE-93FC-4BB2-A91D-81883A1B82B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C8ABBEF-8B9C-4670-A0A8-5EF8CDCE9A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17E64EA-7A70-4AC1-8801-36962C822FB7}"/>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5" name="Marcador de pie de página 4">
            <a:extLst>
              <a:ext uri="{FF2B5EF4-FFF2-40B4-BE49-F238E27FC236}">
                <a16:creationId xmlns:a16="http://schemas.microsoft.com/office/drawing/2014/main" id="{64D97903-2EFE-4CFC-A553-CC74E700BBA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A84E1AA-A8B9-45FE-8AD4-E7D1F03AC849}"/>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3386105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27B5F-AD8F-4B41-9631-B01D6CC09939}"/>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7E3CE7-0BC8-4844-B655-DA618C11E755}"/>
              </a:ext>
            </a:extLst>
          </p:cNvPr>
          <p:cNvSpPr>
            <a:spLocks noGrp="1"/>
          </p:cNvSpPr>
          <p:nvPr>
            <p:ph idx="1"/>
          </p:nvPr>
        </p:nvSpPr>
        <p:spPr>
          <a:xfrm>
            <a:off x="838200" y="1825625"/>
            <a:ext cx="10515600" cy="391939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CBE479-F0F1-4690-A04D-1281B5F658B0}"/>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5" name="Marcador de pie de página 4">
            <a:extLst>
              <a:ext uri="{FF2B5EF4-FFF2-40B4-BE49-F238E27FC236}">
                <a16:creationId xmlns:a16="http://schemas.microsoft.com/office/drawing/2014/main" id="{28A1CF08-2E95-4CF1-A69F-C199D11F289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1B27E43-CAA3-455E-8D81-7D3E0CB48533}"/>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3904115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BC1C7-865C-4CD8-B88D-A89B2EA780B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E4D6EC-953A-477A-AE50-29CF6991DAD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A0F5CB-6330-4357-9398-90CBFCE50F50}"/>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5" name="Marcador de pie de página 4">
            <a:extLst>
              <a:ext uri="{FF2B5EF4-FFF2-40B4-BE49-F238E27FC236}">
                <a16:creationId xmlns:a16="http://schemas.microsoft.com/office/drawing/2014/main" id="{278FA79D-AAC0-48AC-80AC-1EA0A4A4BDC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478FD49-F448-4C02-93CF-45A092700D23}"/>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4252498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CF834C-E817-4B36-892A-E1CA849159CA}"/>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F225E6-EE33-43A6-B1F0-175E26E6A7ED}"/>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BD41D4C-A5AC-433D-BB1C-A681480E9637}"/>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CE0236-007E-4469-8526-B3380E2448CB}"/>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6" name="Marcador de pie de página 5">
            <a:extLst>
              <a:ext uri="{FF2B5EF4-FFF2-40B4-BE49-F238E27FC236}">
                <a16:creationId xmlns:a16="http://schemas.microsoft.com/office/drawing/2014/main" id="{89051794-BB7E-4498-90CB-D570964217AB}"/>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EB295049-99FB-45E6-B03D-497677EB9140}"/>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4161497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77A1-D29D-44B3-94FA-4C24437203C2}"/>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C7DED0-1D37-428E-A190-43913CE13E6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54AF81D-B6B6-4AB9-BA9C-088AFDCC6410}"/>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2C1AE64-1861-4184-BE4E-6072AF80A04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C09B3CD-C7D5-41FE-A250-9F3E959756A3}"/>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2CAC7D6-5734-4008-8CFE-4B40C9BAFAE2}"/>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8" name="Marcador de pie de página 7">
            <a:extLst>
              <a:ext uri="{FF2B5EF4-FFF2-40B4-BE49-F238E27FC236}">
                <a16:creationId xmlns:a16="http://schemas.microsoft.com/office/drawing/2014/main" id="{68018D70-E6BD-4367-B473-5E214490375C}"/>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16A51047-DC4F-4DAC-844A-739C2075EC84}"/>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345696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59C51D-17D8-4F39-8EC0-3AAA8BB595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F00AD45-9F57-49C0-A026-F86AEE2E94C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AA2952-C537-45A0-9220-FD388EAA517D}"/>
              </a:ext>
            </a:extLst>
          </p:cNvPr>
          <p:cNvSpPr>
            <a:spLocks noGrp="1"/>
          </p:cNvSpPr>
          <p:nvPr>
            <p:ph type="dt" sz="half" idx="10"/>
          </p:nvPr>
        </p:nvSpPr>
        <p:spPr>
          <a:xfrm>
            <a:off x="838200" y="6356350"/>
            <a:ext cx="2743200" cy="365125"/>
          </a:xfrm>
          <a:prstGeom prst="rect">
            <a:avLst/>
          </a:prstGeom>
        </p:spPr>
        <p:txBody>
          <a:bodyPr/>
          <a:lstStyle/>
          <a:p>
            <a:fld id="{D742BFAC-2F49-4A57-A390-AE31F36B23F5}" type="datetimeFigureOut">
              <a:rPr lang="es-ES" smtClean="0"/>
              <a:t>03/11/2020</a:t>
            </a:fld>
            <a:endParaRPr lang="es-ES"/>
          </a:p>
        </p:txBody>
      </p:sp>
      <p:sp>
        <p:nvSpPr>
          <p:cNvPr id="5" name="Marcador de pie de página 4">
            <a:extLst>
              <a:ext uri="{FF2B5EF4-FFF2-40B4-BE49-F238E27FC236}">
                <a16:creationId xmlns:a16="http://schemas.microsoft.com/office/drawing/2014/main" id="{E7EA609C-671E-4D12-8FA5-53E068F5C404}"/>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C08335C-C865-4D37-AD54-209E4F94DEB5}"/>
              </a:ext>
            </a:extLst>
          </p:cNvPr>
          <p:cNvSpPr>
            <a:spLocks noGrp="1"/>
          </p:cNvSpPr>
          <p:nvPr>
            <p:ph type="sldNum" sz="quarter" idx="12"/>
          </p:nvPr>
        </p:nvSpPr>
        <p:spPr>
          <a:xfrm>
            <a:off x="8610600" y="6356350"/>
            <a:ext cx="2743200" cy="365125"/>
          </a:xfrm>
          <a:prstGeom prst="rect">
            <a:avLst/>
          </a:prstGeom>
        </p:spPr>
        <p:txBody>
          <a:bodyPr/>
          <a:lstStyle/>
          <a:p>
            <a:fld id="{693A102D-1323-4D7C-964C-79BCEE545C4F}" type="slidenum">
              <a:rPr lang="es-ES" smtClean="0"/>
              <a:t>‹Nº›</a:t>
            </a:fld>
            <a:endParaRPr lang="es-ES"/>
          </a:p>
        </p:txBody>
      </p:sp>
    </p:spTree>
    <p:extLst>
      <p:ext uri="{BB962C8B-B14F-4D97-AF65-F5344CB8AC3E}">
        <p14:creationId xmlns:p14="http://schemas.microsoft.com/office/powerpoint/2010/main" val="2177115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91581-6350-4903-A5BB-2CCCAC00B2A0}"/>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408A53-1D77-4A26-9877-CE6F47A9F8F1}"/>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4" name="Marcador de pie de página 3">
            <a:extLst>
              <a:ext uri="{FF2B5EF4-FFF2-40B4-BE49-F238E27FC236}">
                <a16:creationId xmlns:a16="http://schemas.microsoft.com/office/drawing/2014/main" id="{2A731191-20E1-482E-B7B6-937733169997}"/>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09BDD53E-4978-4130-B4AB-915CBEF2F349}"/>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2284083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5752DFE-CB2B-46A3-9F2F-A0C6E90F6589}"/>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3" name="Marcador de pie de página 2">
            <a:extLst>
              <a:ext uri="{FF2B5EF4-FFF2-40B4-BE49-F238E27FC236}">
                <a16:creationId xmlns:a16="http://schemas.microsoft.com/office/drawing/2014/main" id="{32D0DD7E-AC1C-468C-86E9-437994ABB29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42D5EE63-D478-4F31-AD4F-232338BF4054}"/>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669992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9906C3-AF80-42C9-8F2F-FF1B682F63A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BB2E85B-93B4-4CED-B120-03490ACF94C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C4DC8C-682B-4DBE-97F8-4F05FD6FB3A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A14E6A5-34A6-4587-9961-6C744F0834E3}"/>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6" name="Marcador de pie de página 5">
            <a:extLst>
              <a:ext uri="{FF2B5EF4-FFF2-40B4-BE49-F238E27FC236}">
                <a16:creationId xmlns:a16="http://schemas.microsoft.com/office/drawing/2014/main" id="{DC2EF815-B23A-402A-A532-5FE3D0DC0A21}"/>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8C9A68B6-2E36-4D05-A387-689A2FEE6F36}"/>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862270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15CF59-7B0C-4F36-BF0F-D90C9DB622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9E5C62-D66C-4D41-B591-CCF6FF8ACEB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CCE3BA6-4055-470B-86F8-9DFC90BDB4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A5BD2DA-5960-4385-86FB-C7664A397883}"/>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6" name="Marcador de pie de página 5">
            <a:extLst>
              <a:ext uri="{FF2B5EF4-FFF2-40B4-BE49-F238E27FC236}">
                <a16:creationId xmlns:a16="http://schemas.microsoft.com/office/drawing/2014/main" id="{7DA89F2E-3025-4B46-AC90-A623643307BB}"/>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351B8E4A-63A5-4E93-81A0-8101D2C5CE14}"/>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2903277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FC74B-AB00-4D8A-B589-055384CFB9F0}"/>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5A48F0D-C4A6-4FC3-A259-4AB1EF100A7D}"/>
              </a:ext>
            </a:extLst>
          </p:cNvPr>
          <p:cNvSpPr>
            <a:spLocks noGrp="1"/>
          </p:cNvSpPr>
          <p:nvPr>
            <p:ph type="body" orient="vert" idx="1"/>
          </p:nvPr>
        </p:nvSpPr>
        <p:spPr>
          <a:xfrm>
            <a:off x="838200" y="1825625"/>
            <a:ext cx="10515600" cy="391939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23260CC-A580-4C25-8D73-A8AB22A1D145}"/>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5" name="Marcador de pie de página 4">
            <a:extLst>
              <a:ext uri="{FF2B5EF4-FFF2-40B4-BE49-F238E27FC236}">
                <a16:creationId xmlns:a16="http://schemas.microsoft.com/office/drawing/2014/main" id="{3D206114-1254-4302-BDD3-DB6CEF9ADCA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001B574-A261-4E24-AB2F-A870EE6A7F83}"/>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26711320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F2BB488-8CC6-42A0-BCC2-5E8C950CDB72}"/>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58C716C-7528-4DE7-894F-6B6E3DFCB224}"/>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D89A197-ADBB-4343-8667-D551425A5227}"/>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5" name="Marcador de pie de página 4">
            <a:extLst>
              <a:ext uri="{FF2B5EF4-FFF2-40B4-BE49-F238E27FC236}">
                <a16:creationId xmlns:a16="http://schemas.microsoft.com/office/drawing/2014/main" id="{D598FFED-AA20-4C5B-ADCE-BEE2EC984318}"/>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B8EB60DF-8AB6-4A9C-B68C-DFCE1C5290C2}"/>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3506320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5E9BC-040C-4F93-9040-1E3FA8E71AB2}"/>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267100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A789A-8CBE-4F78-ABC5-E4D26AE2DCFF}"/>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255866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ED95C1-5202-4F74-B4B1-35E346DA6E5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584120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B7583D-9FEF-4173-AB1A-7EFD329A474D}"/>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32920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13B92E-0BB3-4036-A7C3-672A5DA4737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9586F7-66A0-456F-A7EF-DA05FF4A0E96}"/>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F4C79D4-A501-423D-B866-62B200B3839C}"/>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3841E7B-2772-40C5-8D75-AB3EC0D8CE45}"/>
              </a:ext>
            </a:extLst>
          </p:cNvPr>
          <p:cNvSpPr>
            <a:spLocks noGrp="1"/>
          </p:cNvSpPr>
          <p:nvPr>
            <p:ph type="dt" sz="half" idx="10"/>
          </p:nvPr>
        </p:nvSpPr>
        <p:spPr>
          <a:xfrm>
            <a:off x="838200" y="6356350"/>
            <a:ext cx="2743200" cy="365125"/>
          </a:xfrm>
          <a:prstGeom prst="rect">
            <a:avLst/>
          </a:prstGeom>
        </p:spPr>
        <p:txBody>
          <a:bodyPr/>
          <a:lstStyle/>
          <a:p>
            <a:fld id="{D742BFAC-2F49-4A57-A390-AE31F36B23F5}" type="datetimeFigureOut">
              <a:rPr lang="es-ES" smtClean="0"/>
              <a:t>03/11/2020</a:t>
            </a:fld>
            <a:endParaRPr lang="es-ES"/>
          </a:p>
        </p:txBody>
      </p:sp>
      <p:sp>
        <p:nvSpPr>
          <p:cNvPr id="6" name="Marcador de pie de página 5">
            <a:extLst>
              <a:ext uri="{FF2B5EF4-FFF2-40B4-BE49-F238E27FC236}">
                <a16:creationId xmlns:a16="http://schemas.microsoft.com/office/drawing/2014/main" id="{1DE50288-8026-4EAB-951A-559463A031D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CF13F820-A09B-42D2-8E2A-813AA9685C55}"/>
              </a:ext>
            </a:extLst>
          </p:cNvPr>
          <p:cNvSpPr>
            <a:spLocks noGrp="1"/>
          </p:cNvSpPr>
          <p:nvPr>
            <p:ph type="sldNum" sz="quarter" idx="12"/>
          </p:nvPr>
        </p:nvSpPr>
        <p:spPr>
          <a:xfrm>
            <a:off x="8610600" y="6356350"/>
            <a:ext cx="2743200" cy="365125"/>
          </a:xfrm>
          <a:prstGeom prst="rect">
            <a:avLst/>
          </a:prstGeom>
        </p:spPr>
        <p:txBody>
          <a:bodyPr/>
          <a:lstStyle/>
          <a:p>
            <a:fld id="{693A102D-1323-4D7C-964C-79BCEE545C4F}" type="slidenum">
              <a:rPr lang="es-ES" smtClean="0"/>
              <a:t>‹Nº›</a:t>
            </a:fld>
            <a:endParaRPr lang="es-ES"/>
          </a:p>
        </p:txBody>
      </p:sp>
    </p:spTree>
    <p:extLst>
      <p:ext uri="{BB962C8B-B14F-4D97-AF65-F5344CB8AC3E}">
        <p14:creationId xmlns:p14="http://schemas.microsoft.com/office/powerpoint/2010/main" val="3822406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BC3ABE-93FC-4BB2-A91D-81883A1B82B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C8ABBEF-8B9C-4670-A0A8-5EF8CDCE9A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17E64EA-7A70-4AC1-8801-36962C822FB7}"/>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5" name="Marcador de pie de página 4">
            <a:extLst>
              <a:ext uri="{FF2B5EF4-FFF2-40B4-BE49-F238E27FC236}">
                <a16:creationId xmlns:a16="http://schemas.microsoft.com/office/drawing/2014/main" id="{64D97903-2EFE-4CFC-A553-CC74E700BBA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A84E1AA-A8B9-45FE-8AD4-E7D1F03AC849}"/>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1406535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27B5F-AD8F-4B41-9631-B01D6CC09939}"/>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7E3CE7-0BC8-4844-B655-DA618C11E755}"/>
              </a:ext>
            </a:extLst>
          </p:cNvPr>
          <p:cNvSpPr>
            <a:spLocks noGrp="1"/>
          </p:cNvSpPr>
          <p:nvPr>
            <p:ph idx="1"/>
          </p:nvPr>
        </p:nvSpPr>
        <p:spPr>
          <a:xfrm>
            <a:off x="838200" y="1825625"/>
            <a:ext cx="10515600" cy="391939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CBE479-F0F1-4690-A04D-1281B5F658B0}"/>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5" name="Marcador de pie de página 4">
            <a:extLst>
              <a:ext uri="{FF2B5EF4-FFF2-40B4-BE49-F238E27FC236}">
                <a16:creationId xmlns:a16="http://schemas.microsoft.com/office/drawing/2014/main" id="{28A1CF08-2E95-4CF1-A69F-C199D11F289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1B27E43-CAA3-455E-8D81-7D3E0CB48533}"/>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35141272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BC1C7-865C-4CD8-B88D-A89B2EA780B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E4D6EC-953A-477A-AE50-29CF6991DAD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A0F5CB-6330-4357-9398-90CBFCE50F50}"/>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5" name="Marcador de pie de página 4">
            <a:extLst>
              <a:ext uri="{FF2B5EF4-FFF2-40B4-BE49-F238E27FC236}">
                <a16:creationId xmlns:a16="http://schemas.microsoft.com/office/drawing/2014/main" id="{278FA79D-AAC0-48AC-80AC-1EA0A4A4BDC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478FD49-F448-4C02-93CF-45A092700D23}"/>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1125470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CF834C-E817-4B36-892A-E1CA849159CA}"/>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F225E6-EE33-43A6-B1F0-175E26E6A7ED}"/>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BD41D4C-A5AC-433D-BB1C-A681480E9637}"/>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CE0236-007E-4469-8526-B3380E2448CB}"/>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6" name="Marcador de pie de página 5">
            <a:extLst>
              <a:ext uri="{FF2B5EF4-FFF2-40B4-BE49-F238E27FC236}">
                <a16:creationId xmlns:a16="http://schemas.microsoft.com/office/drawing/2014/main" id="{89051794-BB7E-4498-90CB-D570964217AB}"/>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EB295049-99FB-45E6-B03D-497677EB9140}"/>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2163962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77A1-D29D-44B3-94FA-4C24437203C2}"/>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C7DED0-1D37-428E-A190-43913CE13E6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54AF81D-B6B6-4AB9-BA9C-088AFDCC6410}"/>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2C1AE64-1861-4184-BE4E-6072AF80A04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C09B3CD-C7D5-41FE-A250-9F3E959756A3}"/>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2CAC7D6-5734-4008-8CFE-4B40C9BAFAE2}"/>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8" name="Marcador de pie de página 7">
            <a:extLst>
              <a:ext uri="{FF2B5EF4-FFF2-40B4-BE49-F238E27FC236}">
                <a16:creationId xmlns:a16="http://schemas.microsoft.com/office/drawing/2014/main" id="{68018D70-E6BD-4367-B473-5E214490375C}"/>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16A51047-DC4F-4DAC-844A-739C2075EC84}"/>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22087316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91581-6350-4903-A5BB-2CCCAC00B2A0}"/>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408A53-1D77-4A26-9877-CE6F47A9F8F1}"/>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4" name="Marcador de pie de página 3">
            <a:extLst>
              <a:ext uri="{FF2B5EF4-FFF2-40B4-BE49-F238E27FC236}">
                <a16:creationId xmlns:a16="http://schemas.microsoft.com/office/drawing/2014/main" id="{2A731191-20E1-482E-B7B6-937733169997}"/>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09BDD53E-4978-4130-B4AB-915CBEF2F349}"/>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41909664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5752DFE-CB2B-46A3-9F2F-A0C6E90F6589}"/>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3" name="Marcador de pie de página 2">
            <a:extLst>
              <a:ext uri="{FF2B5EF4-FFF2-40B4-BE49-F238E27FC236}">
                <a16:creationId xmlns:a16="http://schemas.microsoft.com/office/drawing/2014/main" id="{32D0DD7E-AC1C-468C-86E9-437994ABB29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42D5EE63-D478-4F31-AD4F-232338BF4054}"/>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13807656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9906C3-AF80-42C9-8F2F-FF1B682F63A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BB2E85B-93B4-4CED-B120-03490ACF94C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C4DC8C-682B-4DBE-97F8-4F05FD6FB3A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A14E6A5-34A6-4587-9961-6C744F0834E3}"/>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6" name="Marcador de pie de página 5">
            <a:extLst>
              <a:ext uri="{FF2B5EF4-FFF2-40B4-BE49-F238E27FC236}">
                <a16:creationId xmlns:a16="http://schemas.microsoft.com/office/drawing/2014/main" id="{DC2EF815-B23A-402A-A532-5FE3D0DC0A21}"/>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8C9A68B6-2E36-4D05-A387-689A2FEE6F36}"/>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36720169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15CF59-7B0C-4F36-BF0F-D90C9DB622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9E5C62-D66C-4D41-B591-CCF6FF8ACEB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CCE3BA6-4055-470B-86F8-9DFC90BDB4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A5BD2DA-5960-4385-86FB-C7664A397883}"/>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6" name="Marcador de pie de página 5">
            <a:extLst>
              <a:ext uri="{FF2B5EF4-FFF2-40B4-BE49-F238E27FC236}">
                <a16:creationId xmlns:a16="http://schemas.microsoft.com/office/drawing/2014/main" id="{7DA89F2E-3025-4B46-AC90-A623643307BB}"/>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351B8E4A-63A5-4E93-81A0-8101D2C5CE14}"/>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42448239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FC74B-AB00-4D8A-B589-055384CFB9F0}"/>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5A48F0D-C4A6-4FC3-A259-4AB1EF100A7D}"/>
              </a:ext>
            </a:extLst>
          </p:cNvPr>
          <p:cNvSpPr>
            <a:spLocks noGrp="1"/>
          </p:cNvSpPr>
          <p:nvPr>
            <p:ph type="body" orient="vert" idx="1"/>
          </p:nvPr>
        </p:nvSpPr>
        <p:spPr>
          <a:xfrm>
            <a:off x="838200" y="1825625"/>
            <a:ext cx="10515600" cy="391939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23260CC-A580-4C25-8D73-A8AB22A1D145}"/>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5" name="Marcador de pie de página 4">
            <a:extLst>
              <a:ext uri="{FF2B5EF4-FFF2-40B4-BE49-F238E27FC236}">
                <a16:creationId xmlns:a16="http://schemas.microsoft.com/office/drawing/2014/main" id="{3D206114-1254-4302-BDD3-DB6CEF9ADCA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001B574-A261-4E24-AB2F-A870EE6A7F83}"/>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14737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DB5A57-4407-43CE-8C57-4D6CD90F6FB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5D4E45-3857-420A-A5E3-AD0D8A34F23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66EA7FD-33CA-4E40-827D-13BE7A487CC2}"/>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266EFFE-62F2-410A-880C-79A295C5943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FA656B-5000-4182-84DE-B439CA1A1196}"/>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43FFBEA-16A9-4CFE-8D2E-DEB4ABF60F7C}"/>
              </a:ext>
            </a:extLst>
          </p:cNvPr>
          <p:cNvSpPr>
            <a:spLocks noGrp="1"/>
          </p:cNvSpPr>
          <p:nvPr>
            <p:ph type="dt" sz="half" idx="10"/>
          </p:nvPr>
        </p:nvSpPr>
        <p:spPr>
          <a:xfrm>
            <a:off x="838200" y="6356350"/>
            <a:ext cx="2743200" cy="365125"/>
          </a:xfrm>
          <a:prstGeom prst="rect">
            <a:avLst/>
          </a:prstGeom>
        </p:spPr>
        <p:txBody>
          <a:bodyPr/>
          <a:lstStyle/>
          <a:p>
            <a:fld id="{D742BFAC-2F49-4A57-A390-AE31F36B23F5}" type="datetimeFigureOut">
              <a:rPr lang="es-ES" smtClean="0"/>
              <a:t>03/11/2020</a:t>
            </a:fld>
            <a:endParaRPr lang="es-ES"/>
          </a:p>
        </p:txBody>
      </p:sp>
      <p:sp>
        <p:nvSpPr>
          <p:cNvPr id="8" name="Marcador de pie de página 7">
            <a:extLst>
              <a:ext uri="{FF2B5EF4-FFF2-40B4-BE49-F238E27FC236}">
                <a16:creationId xmlns:a16="http://schemas.microsoft.com/office/drawing/2014/main" id="{AC0D2F3E-CB88-400D-BB08-B2057A994966}"/>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5FCFF6FE-EA7A-4C8B-99A3-CC5E0BB7513A}"/>
              </a:ext>
            </a:extLst>
          </p:cNvPr>
          <p:cNvSpPr>
            <a:spLocks noGrp="1"/>
          </p:cNvSpPr>
          <p:nvPr>
            <p:ph type="sldNum" sz="quarter" idx="12"/>
          </p:nvPr>
        </p:nvSpPr>
        <p:spPr>
          <a:xfrm>
            <a:off x="8610600" y="6356350"/>
            <a:ext cx="2743200" cy="365125"/>
          </a:xfrm>
          <a:prstGeom prst="rect">
            <a:avLst/>
          </a:prstGeom>
        </p:spPr>
        <p:txBody>
          <a:bodyPr/>
          <a:lstStyle/>
          <a:p>
            <a:fld id="{693A102D-1323-4D7C-964C-79BCEE545C4F}" type="slidenum">
              <a:rPr lang="es-ES" smtClean="0"/>
              <a:t>‹Nº›</a:t>
            </a:fld>
            <a:endParaRPr lang="es-ES"/>
          </a:p>
        </p:txBody>
      </p:sp>
    </p:spTree>
    <p:extLst>
      <p:ext uri="{BB962C8B-B14F-4D97-AF65-F5344CB8AC3E}">
        <p14:creationId xmlns:p14="http://schemas.microsoft.com/office/powerpoint/2010/main" val="5060962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F2BB488-8CC6-42A0-BCC2-5E8C950CDB72}"/>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58C716C-7528-4DE7-894F-6B6E3DFCB224}"/>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D89A197-ADBB-4343-8667-D551425A5227}"/>
              </a:ext>
            </a:extLst>
          </p:cNvPr>
          <p:cNvSpPr>
            <a:spLocks noGrp="1"/>
          </p:cNvSpPr>
          <p:nvPr>
            <p:ph type="dt" sz="half" idx="10"/>
          </p:nvPr>
        </p:nvSpPr>
        <p:spPr>
          <a:xfrm>
            <a:off x="838200" y="6356350"/>
            <a:ext cx="2743200" cy="365125"/>
          </a:xfrm>
          <a:prstGeom prst="rect">
            <a:avLst/>
          </a:prstGeom>
        </p:spPr>
        <p:txBody>
          <a:bodyPr/>
          <a:lstStyle/>
          <a:p>
            <a:fld id="{663CA6C4-9ED8-403E-A902-A9B6F24C191C}" type="datetimeFigureOut">
              <a:rPr lang="es-ES" smtClean="0"/>
              <a:t>03/11/2020</a:t>
            </a:fld>
            <a:endParaRPr lang="es-ES"/>
          </a:p>
        </p:txBody>
      </p:sp>
      <p:sp>
        <p:nvSpPr>
          <p:cNvPr id="5" name="Marcador de pie de página 4">
            <a:extLst>
              <a:ext uri="{FF2B5EF4-FFF2-40B4-BE49-F238E27FC236}">
                <a16:creationId xmlns:a16="http://schemas.microsoft.com/office/drawing/2014/main" id="{D598FFED-AA20-4C5B-ADCE-BEE2EC984318}"/>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B8EB60DF-8AB6-4A9C-B68C-DFCE1C5290C2}"/>
              </a:ext>
            </a:extLst>
          </p:cNvPr>
          <p:cNvSpPr>
            <a:spLocks noGrp="1"/>
          </p:cNvSpPr>
          <p:nvPr>
            <p:ph type="sldNum" sz="quarter" idx="12"/>
          </p:nvPr>
        </p:nvSpPr>
        <p:spPr>
          <a:xfrm>
            <a:off x="8610600" y="6356350"/>
            <a:ext cx="2743200" cy="365125"/>
          </a:xfrm>
          <a:prstGeom prst="rect">
            <a:avLst/>
          </a:prstGeom>
        </p:spPr>
        <p:txBody>
          <a:bodyPr/>
          <a:lstStyle/>
          <a:p>
            <a:fld id="{1A95CC3C-2892-46A1-B2A3-53280F95BF92}" type="slidenum">
              <a:rPr lang="es-ES" smtClean="0"/>
              <a:t>‹Nº›</a:t>
            </a:fld>
            <a:endParaRPr lang="es-ES"/>
          </a:p>
        </p:txBody>
      </p:sp>
    </p:spTree>
    <p:extLst>
      <p:ext uri="{BB962C8B-B14F-4D97-AF65-F5344CB8AC3E}">
        <p14:creationId xmlns:p14="http://schemas.microsoft.com/office/powerpoint/2010/main" val="2298077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5E9BC-040C-4F93-9040-1E3FA8E71AB2}"/>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3339944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A789A-8CBE-4F78-ABC5-E4D26AE2DCFF}"/>
              </a:ext>
            </a:extLst>
          </p:cNvPr>
          <p:cNvSpPr>
            <a:spLocks noGrp="1"/>
          </p:cNvSpPr>
          <p:nvPr>
            <p:ph type="title"/>
          </p:nvPr>
        </p:nvSpPr>
        <p:spPr>
          <a:xfrm>
            <a:off x="838200" y="681037"/>
            <a:ext cx="10515600" cy="965201"/>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6035441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ED95C1-5202-4F74-B4B1-35E346DA6E5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0401530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B7583D-9FEF-4173-AB1A-7EFD329A474D}"/>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756752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251748-9224-4919-87A4-AD29C550283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1F6FD29-C3A3-4C09-807E-0716586447EE}"/>
              </a:ext>
            </a:extLst>
          </p:cNvPr>
          <p:cNvSpPr>
            <a:spLocks noGrp="1"/>
          </p:cNvSpPr>
          <p:nvPr>
            <p:ph type="dt" sz="half" idx="10"/>
          </p:nvPr>
        </p:nvSpPr>
        <p:spPr>
          <a:xfrm>
            <a:off x="838200" y="6356350"/>
            <a:ext cx="2743200" cy="365125"/>
          </a:xfrm>
          <a:prstGeom prst="rect">
            <a:avLst/>
          </a:prstGeom>
        </p:spPr>
        <p:txBody>
          <a:bodyPr/>
          <a:lstStyle/>
          <a:p>
            <a:fld id="{D742BFAC-2F49-4A57-A390-AE31F36B23F5}" type="datetimeFigureOut">
              <a:rPr lang="es-ES" smtClean="0"/>
              <a:t>03/11/2020</a:t>
            </a:fld>
            <a:endParaRPr lang="es-ES"/>
          </a:p>
        </p:txBody>
      </p:sp>
      <p:sp>
        <p:nvSpPr>
          <p:cNvPr id="4" name="Marcador de pie de página 3">
            <a:extLst>
              <a:ext uri="{FF2B5EF4-FFF2-40B4-BE49-F238E27FC236}">
                <a16:creationId xmlns:a16="http://schemas.microsoft.com/office/drawing/2014/main" id="{B96BFE97-BFDB-496A-9496-D3C4552CA0B5}"/>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BA0080CF-80B4-481B-9BC4-459DF23DFE92}"/>
              </a:ext>
            </a:extLst>
          </p:cNvPr>
          <p:cNvSpPr>
            <a:spLocks noGrp="1"/>
          </p:cNvSpPr>
          <p:nvPr>
            <p:ph type="sldNum" sz="quarter" idx="12"/>
          </p:nvPr>
        </p:nvSpPr>
        <p:spPr>
          <a:xfrm>
            <a:off x="8610600" y="6356350"/>
            <a:ext cx="2743200" cy="365125"/>
          </a:xfrm>
          <a:prstGeom prst="rect">
            <a:avLst/>
          </a:prstGeom>
        </p:spPr>
        <p:txBody>
          <a:bodyPr/>
          <a:lstStyle/>
          <a:p>
            <a:fld id="{693A102D-1323-4D7C-964C-79BCEE545C4F}" type="slidenum">
              <a:rPr lang="es-ES" smtClean="0"/>
              <a:t>‹Nº›</a:t>
            </a:fld>
            <a:endParaRPr lang="es-ES"/>
          </a:p>
        </p:txBody>
      </p:sp>
    </p:spTree>
    <p:extLst>
      <p:ext uri="{BB962C8B-B14F-4D97-AF65-F5344CB8AC3E}">
        <p14:creationId xmlns:p14="http://schemas.microsoft.com/office/powerpoint/2010/main" val="322492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DC500A-8672-4AB8-92B1-97919605E8B7}"/>
              </a:ext>
            </a:extLst>
          </p:cNvPr>
          <p:cNvSpPr>
            <a:spLocks noGrp="1"/>
          </p:cNvSpPr>
          <p:nvPr>
            <p:ph type="dt" sz="half" idx="10"/>
          </p:nvPr>
        </p:nvSpPr>
        <p:spPr>
          <a:xfrm>
            <a:off x="838200" y="6356350"/>
            <a:ext cx="2743200" cy="365125"/>
          </a:xfrm>
          <a:prstGeom prst="rect">
            <a:avLst/>
          </a:prstGeom>
        </p:spPr>
        <p:txBody>
          <a:bodyPr/>
          <a:lstStyle/>
          <a:p>
            <a:fld id="{D742BFAC-2F49-4A57-A390-AE31F36B23F5}" type="datetimeFigureOut">
              <a:rPr lang="es-ES" smtClean="0"/>
              <a:t>03/11/2020</a:t>
            </a:fld>
            <a:endParaRPr lang="es-ES"/>
          </a:p>
        </p:txBody>
      </p:sp>
      <p:sp>
        <p:nvSpPr>
          <p:cNvPr id="3" name="Marcador de pie de página 2">
            <a:extLst>
              <a:ext uri="{FF2B5EF4-FFF2-40B4-BE49-F238E27FC236}">
                <a16:creationId xmlns:a16="http://schemas.microsoft.com/office/drawing/2014/main" id="{A050CC0C-EBD7-404D-9D5F-C8C1C22EFDF7}"/>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75789540-BD38-4AB8-9698-F32E97FEEF5C}"/>
              </a:ext>
            </a:extLst>
          </p:cNvPr>
          <p:cNvSpPr>
            <a:spLocks noGrp="1"/>
          </p:cNvSpPr>
          <p:nvPr>
            <p:ph type="sldNum" sz="quarter" idx="12"/>
          </p:nvPr>
        </p:nvSpPr>
        <p:spPr>
          <a:xfrm>
            <a:off x="8610600" y="6356350"/>
            <a:ext cx="2743200" cy="365125"/>
          </a:xfrm>
          <a:prstGeom prst="rect">
            <a:avLst/>
          </a:prstGeom>
        </p:spPr>
        <p:txBody>
          <a:bodyPr/>
          <a:lstStyle/>
          <a:p>
            <a:fld id="{693A102D-1323-4D7C-964C-79BCEE545C4F}" type="slidenum">
              <a:rPr lang="es-ES" smtClean="0"/>
              <a:t>‹Nº›</a:t>
            </a:fld>
            <a:endParaRPr lang="es-ES"/>
          </a:p>
        </p:txBody>
      </p:sp>
    </p:spTree>
    <p:extLst>
      <p:ext uri="{BB962C8B-B14F-4D97-AF65-F5344CB8AC3E}">
        <p14:creationId xmlns:p14="http://schemas.microsoft.com/office/powerpoint/2010/main" val="274466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D4149-E070-495F-9164-57FBBBE493C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3EF5B2-3F07-491B-973C-523E66F9034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57EE214-390C-466B-A567-E12EA4502A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29BA4E2-56FD-4557-A7D1-6451403F47C0}"/>
              </a:ext>
            </a:extLst>
          </p:cNvPr>
          <p:cNvSpPr>
            <a:spLocks noGrp="1"/>
          </p:cNvSpPr>
          <p:nvPr>
            <p:ph type="dt" sz="half" idx="10"/>
          </p:nvPr>
        </p:nvSpPr>
        <p:spPr>
          <a:xfrm>
            <a:off x="838200" y="6356350"/>
            <a:ext cx="2743200" cy="365125"/>
          </a:xfrm>
          <a:prstGeom prst="rect">
            <a:avLst/>
          </a:prstGeom>
        </p:spPr>
        <p:txBody>
          <a:bodyPr/>
          <a:lstStyle/>
          <a:p>
            <a:fld id="{D742BFAC-2F49-4A57-A390-AE31F36B23F5}" type="datetimeFigureOut">
              <a:rPr lang="es-ES" smtClean="0"/>
              <a:t>03/11/2020</a:t>
            </a:fld>
            <a:endParaRPr lang="es-ES"/>
          </a:p>
        </p:txBody>
      </p:sp>
      <p:sp>
        <p:nvSpPr>
          <p:cNvPr id="6" name="Marcador de pie de página 5">
            <a:extLst>
              <a:ext uri="{FF2B5EF4-FFF2-40B4-BE49-F238E27FC236}">
                <a16:creationId xmlns:a16="http://schemas.microsoft.com/office/drawing/2014/main" id="{65832C23-694C-4CAA-A6B9-ACEFB02CA5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AC64ECB1-3FA2-424E-B750-92E35E102090}"/>
              </a:ext>
            </a:extLst>
          </p:cNvPr>
          <p:cNvSpPr>
            <a:spLocks noGrp="1"/>
          </p:cNvSpPr>
          <p:nvPr>
            <p:ph type="sldNum" sz="quarter" idx="12"/>
          </p:nvPr>
        </p:nvSpPr>
        <p:spPr>
          <a:xfrm>
            <a:off x="8610600" y="6356350"/>
            <a:ext cx="2743200" cy="365125"/>
          </a:xfrm>
          <a:prstGeom prst="rect">
            <a:avLst/>
          </a:prstGeom>
        </p:spPr>
        <p:txBody>
          <a:bodyPr/>
          <a:lstStyle/>
          <a:p>
            <a:fld id="{693A102D-1323-4D7C-964C-79BCEE545C4F}" type="slidenum">
              <a:rPr lang="es-ES" smtClean="0"/>
              <a:t>‹Nº›</a:t>
            </a:fld>
            <a:endParaRPr lang="es-ES"/>
          </a:p>
        </p:txBody>
      </p:sp>
    </p:spTree>
    <p:extLst>
      <p:ext uri="{BB962C8B-B14F-4D97-AF65-F5344CB8AC3E}">
        <p14:creationId xmlns:p14="http://schemas.microsoft.com/office/powerpoint/2010/main" val="403102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DD77E8-1131-4BD5-8C73-F4D3BF2D2C6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336F1C-5F38-4E69-9F88-E226A5F9DC1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8BB1294-BAF9-43B7-93DA-394A4572C7B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9AA13C0-E8B1-4EA7-B4B2-CD094897665C}"/>
              </a:ext>
            </a:extLst>
          </p:cNvPr>
          <p:cNvSpPr>
            <a:spLocks noGrp="1"/>
          </p:cNvSpPr>
          <p:nvPr>
            <p:ph type="dt" sz="half" idx="10"/>
          </p:nvPr>
        </p:nvSpPr>
        <p:spPr>
          <a:xfrm>
            <a:off x="838200" y="6356350"/>
            <a:ext cx="2743200" cy="365125"/>
          </a:xfrm>
          <a:prstGeom prst="rect">
            <a:avLst/>
          </a:prstGeom>
        </p:spPr>
        <p:txBody>
          <a:bodyPr/>
          <a:lstStyle/>
          <a:p>
            <a:fld id="{D742BFAC-2F49-4A57-A390-AE31F36B23F5}" type="datetimeFigureOut">
              <a:rPr lang="es-ES" smtClean="0"/>
              <a:t>03/11/2020</a:t>
            </a:fld>
            <a:endParaRPr lang="es-ES"/>
          </a:p>
        </p:txBody>
      </p:sp>
      <p:sp>
        <p:nvSpPr>
          <p:cNvPr id="6" name="Marcador de pie de página 5">
            <a:extLst>
              <a:ext uri="{FF2B5EF4-FFF2-40B4-BE49-F238E27FC236}">
                <a16:creationId xmlns:a16="http://schemas.microsoft.com/office/drawing/2014/main" id="{8361AD9E-0736-4230-815B-6F8454D51388}"/>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218C3F9E-80E2-41CB-A237-A43043B81495}"/>
              </a:ext>
            </a:extLst>
          </p:cNvPr>
          <p:cNvSpPr>
            <a:spLocks noGrp="1"/>
          </p:cNvSpPr>
          <p:nvPr>
            <p:ph type="sldNum" sz="quarter" idx="12"/>
          </p:nvPr>
        </p:nvSpPr>
        <p:spPr>
          <a:xfrm>
            <a:off x="8610600" y="6356350"/>
            <a:ext cx="2743200" cy="365125"/>
          </a:xfrm>
          <a:prstGeom prst="rect">
            <a:avLst/>
          </a:prstGeom>
        </p:spPr>
        <p:txBody>
          <a:bodyPr/>
          <a:lstStyle/>
          <a:p>
            <a:fld id="{693A102D-1323-4D7C-964C-79BCEE545C4F}" type="slidenum">
              <a:rPr lang="es-ES" smtClean="0"/>
              <a:t>‹Nº›</a:t>
            </a:fld>
            <a:endParaRPr lang="es-ES"/>
          </a:p>
        </p:txBody>
      </p:sp>
    </p:spTree>
    <p:extLst>
      <p:ext uri="{BB962C8B-B14F-4D97-AF65-F5344CB8AC3E}">
        <p14:creationId xmlns:p14="http://schemas.microsoft.com/office/powerpoint/2010/main" val="275498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png"/><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5.png"/><Relationship Id="rId2" Type="http://schemas.openxmlformats.org/officeDocument/2006/relationships/slideLayout" Target="../slideLayouts/slideLayout41.xml"/><Relationship Id="rId16"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9E3BB44-FBF3-4DB6-BE33-26E53B2D698B}"/>
              </a:ext>
            </a:extLst>
          </p:cNvPr>
          <p:cNvSpPr>
            <a:spLocks noGrp="1"/>
          </p:cNvSpPr>
          <p:nvPr>
            <p:ph type="title"/>
          </p:nvPr>
        </p:nvSpPr>
        <p:spPr>
          <a:xfrm>
            <a:off x="838200" y="2323234"/>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pic>
        <p:nvPicPr>
          <p:cNvPr id="8" name="Imagen 7">
            <a:extLst>
              <a:ext uri="{FF2B5EF4-FFF2-40B4-BE49-F238E27FC236}">
                <a16:creationId xmlns:a16="http://schemas.microsoft.com/office/drawing/2014/main" id="{F539F11F-9EAD-4D59-AABD-23870143139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4067900"/>
          </a:xfrm>
          <a:prstGeom prst="rect">
            <a:avLst/>
          </a:prstGeom>
        </p:spPr>
      </p:pic>
      <p:pic>
        <p:nvPicPr>
          <p:cNvPr id="7" name="Imagen 6">
            <a:extLst>
              <a:ext uri="{FF2B5EF4-FFF2-40B4-BE49-F238E27FC236}">
                <a16:creationId xmlns:a16="http://schemas.microsoft.com/office/drawing/2014/main" id="{98F8B863-3E50-455D-92F5-F3D9E2E0312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055592" y="5820803"/>
            <a:ext cx="1939960" cy="846528"/>
          </a:xfrm>
          <a:prstGeom prst="rect">
            <a:avLst/>
          </a:prstGeom>
        </p:spPr>
      </p:pic>
      <p:pic>
        <p:nvPicPr>
          <p:cNvPr id="5" name="Imagen 4">
            <a:extLst>
              <a:ext uri="{FF2B5EF4-FFF2-40B4-BE49-F238E27FC236}">
                <a16:creationId xmlns:a16="http://schemas.microsoft.com/office/drawing/2014/main" id="{D385DDD8-4600-4F90-BDAD-9D087B0DBB6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6396" y="4246777"/>
            <a:ext cx="1603363" cy="529551"/>
          </a:xfrm>
          <a:prstGeom prst="rect">
            <a:avLst/>
          </a:prstGeom>
        </p:spPr>
      </p:pic>
    </p:spTree>
    <p:extLst>
      <p:ext uri="{BB962C8B-B14F-4D97-AF65-F5344CB8AC3E}">
        <p14:creationId xmlns:p14="http://schemas.microsoft.com/office/powerpoint/2010/main" val="3092814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4A287D8-19A3-4B40-B502-71546D99BA33}"/>
              </a:ext>
            </a:extLst>
          </p:cNvPr>
          <p:cNvSpPr>
            <a:spLocks noGrp="1"/>
          </p:cNvSpPr>
          <p:nvPr>
            <p:ph type="title"/>
          </p:nvPr>
        </p:nvSpPr>
        <p:spPr>
          <a:xfrm>
            <a:off x="838200" y="681037"/>
            <a:ext cx="10515600" cy="965201"/>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AD78DED0-EBE4-4EB0-B2FC-BA7368D0928F}"/>
              </a:ext>
            </a:extLst>
          </p:cNvPr>
          <p:cNvSpPr>
            <a:spLocks noGrp="1"/>
          </p:cNvSpPr>
          <p:nvPr>
            <p:ph type="body" idx="1"/>
          </p:nvPr>
        </p:nvSpPr>
        <p:spPr>
          <a:xfrm>
            <a:off x="838200" y="1825625"/>
            <a:ext cx="10515600" cy="3919393"/>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Rectángulo 6">
            <a:extLst>
              <a:ext uri="{FF2B5EF4-FFF2-40B4-BE49-F238E27FC236}">
                <a16:creationId xmlns:a16="http://schemas.microsoft.com/office/drawing/2014/main" id="{9EEA7835-5737-49CA-B855-E7C7ACACC3CD}"/>
              </a:ext>
            </a:extLst>
          </p:cNvPr>
          <p:cNvSpPr/>
          <p:nvPr userDrawn="1"/>
        </p:nvSpPr>
        <p:spPr>
          <a:xfrm>
            <a:off x="0" y="0"/>
            <a:ext cx="12192000" cy="774000"/>
          </a:xfrm>
          <a:prstGeom prst="rect">
            <a:avLst/>
          </a:prstGeom>
          <a:solidFill>
            <a:srgbClr val="00395D"/>
          </a:solidFill>
          <a:ln>
            <a:solidFill>
              <a:srgbClr val="003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extLst>
              <a:ext uri="{FF2B5EF4-FFF2-40B4-BE49-F238E27FC236}">
                <a16:creationId xmlns:a16="http://schemas.microsoft.com/office/drawing/2014/main" id="{50AB3016-4CFD-4673-B109-A83DE134077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4633" y="74565"/>
            <a:ext cx="1964226" cy="622657"/>
          </a:xfrm>
          <a:prstGeom prst="rect">
            <a:avLst/>
          </a:prstGeom>
        </p:spPr>
      </p:pic>
      <p:pic>
        <p:nvPicPr>
          <p:cNvPr id="13" name="Imagen 12">
            <a:extLst>
              <a:ext uri="{FF2B5EF4-FFF2-40B4-BE49-F238E27FC236}">
                <a16:creationId xmlns:a16="http://schemas.microsoft.com/office/drawing/2014/main" id="{96A51AB8-49A6-4175-AEE1-3B2B0D5E939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818178" y="6195630"/>
            <a:ext cx="1237500" cy="540000"/>
          </a:xfrm>
          <a:prstGeom prst="rect">
            <a:avLst/>
          </a:prstGeom>
        </p:spPr>
      </p:pic>
    </p:spTree>
    <p:extLst>
      <p:ext uri="{BB962C8B-B14F-4D97-AF65-F5344CB8AC3E}">
        <p14:creationId xmlns:p14="http://schemas.microsoft.com/office/powerpoint/2010/main" val="2411860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EEA7835-5737-49CA-B855-E7C7ACACC3CD}"/>
              </a:ext>
            </a:extLst>
          </p:cNvPr>
          <p:cNvSpPr/>
          <p:nvPr userDrawn="1"/>
        </p:nvSpPr>
        <p:spPr>
          <a:xfrm>
            <a:off x="0" y="1"/>
            <a:ext cx="12192000" cy="5652442"/>
          </a:xfrm>
          <a:prstGeom prst="rect">
            <a:avLst/>
          </a:prstGeom>
          <a:solidFill>
            <a:srgbClr val="00395D"/>
          </a:solidFill>
          <a:ln>
            <a:solidFill>
              <a:srgbClr val="003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7416CFEE-6476-4DBC-A41C-42BF1D5354F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12192000" cy="4067900"/>
          </a:xfrm>
          <a:prstGeom prst="rect">
            <a:avLst/>
          </a:prstGeom>
        </p:spPr>
      </p:pic>
      <p:sp>
        <p:nvSpPr>
          <p:cNvPr id="9" name="Rectángulo 8">
            <a:extLst>
              <a:ext uri="{FF2B5EF4-FFF2-40B4-BE49-F238E27FC236}">
                <a16:creationId xmlns:a16="http://schemas.microsoft.com/office/drawing/2014/main" id="{2C887D76-F411-4D75-A352-9B28D8694891}"/>
              </a:ext>
            </a:extLst>
          </p:cNvPr>
          <p:cNvSpPr/>
          <p:nvPr userDrawn="1"/>
        </p:nvSpPr>
        <p:spPr>
          <a:xfrm>
            <a:off x="0" y="5467928"/>
            <a:ext cx="12192000" cy="1390072"/>
          </a:xfrm>
          <a:prstGeom prst="rect">
            <a:avLst/>
          </a:prstGeom>
          <a:solidFill>
            <a:srgbClr val="00395D"/>
          </a:solidFill>
          <a:ln>
            <a:solidFill>
              <a:srgbClr val="003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458628B1-9A26-438A-A601-E8E775E13906}"/>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41249" t="8853" r="41192" b="72046"/>
          <a:stretch/>
        </p:blipFill>
        <p:spPr>
          <a:xfrm>
            <a:off x="9746545" y="5710170"/>
            <a:ext cx="2353091" cy="1090102"/>
          </a:xfrm>
          <a:prstGeom prst="rect">
            <a:avLst/>
          </a:prstGeom>
        </p:spPr>
      </p:pic>
    </p:spTree>
    <p:extLst>
      <p:ext uri="{BB962C8B-B14F-4D97-AF65-F5344CB8AC3E}">
        <p14:creationId xmlns:p14="http://schemas.microsoft.com/office/powerpoint/2010/main" val="50567281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95DF7BE-C6D6-4F61-AE81-0C4F77A4A85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745493"/>
            <a:ext cx="12203490" cy="5197033"/>
          </a:xfrm>
          <a:prstGeom prst="rect">
            <a:avLst/>
          </a:prstGeom>
        </p:spPr>
      </p:pic>
      <p:sp>
        <p:nvSpPr>
          <p:cNvPr id="3" name="Rectángulo 2">
            <a:extLst>
              <a:ext uri="{FF2B5EF4-FFF2-40B4-BE49-F238E27FC236}">
                <a16:creationId xmlns:a16="http://schemas.microsoft.com/office/drawing/2014/main" id="{47E236BD-D03A-4A39-B80B-DFD10682EC35}"/>
              </a:ext>
            </a:extLst>
          </p:cNvPr>
          <p:cNvSpPr/>
          <p:nvPr userDrawn="1"/>
        </p:nvSpPr>
        <p:spPr>
          <a:xfrm>
            <a:off x="0" y="0"/>
            <a:ext cx="12192000" cy="833377"/>
          </a:xfrm>
          <a:prstGeom prst="rect">
            <a:avLst/>
          </a:prstGeom>
          <a:solidFill>
            <a:srgbClr val="093C5C"/>
          </a:solidFill>
          <a:ln>
            <a:solidFill>
              <a:srgbClr val="09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a:extLst>
              <a:ext uri="{FF2B5EF4-FFF2-40B4-BE49-F238E27FC236}">
                <a16:creationId xmlns:a16="http://schemas.microsoft.com/office/drawing/2014/main" id="{B7603CF0-B514-4C16-8D3E-E47F53976D88}"/>
              </a:ext>
            </a:extLst>
          </p:cNvPr>
          <p:cNvSpPr/>
          <p:nvPr userDrawn="1"/>
        </p:nvSpPr>
        <p:spPr>
          <a:xfrm>
            <a:off x="0" y="5939096"/>
            <a:ext cx="12192000" cy="918904"/>
          </a:xfrm>
          <a:prstGeom prst="rect">
            <a:avLst/>
          </a:prstGeom>
          <a:solidFill>
            <a:srgbClr val="093C5C"/>
          </a:solidFill>
          <a:ln>
            <a:solidFill>
              <a:srgbClr val="09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2347191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1.png"/><Relationship Id="rId11" Type="http://schemas.openxmlformats.org/officeDocument/2006/relationships/image" Target="../media/image36.png"/><Relationship Id="rId5" Type="http://schemas.microsoft.com/office/2007/relationships/hdphoto" Target="../media/hdphoto1.wdp"/><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economia.gencat.cat/ca/70_ambits_actuacio/analisi_finances_publiques/avaluacio-economica-de-les-politiques-publiques/informe-dimpacte-economic-i-social-00001/" TargetMode="External"/><Relationship Id="rId2" Type="http://schemas.openxmlformats.org/officeDocument/2006/relationships/hyperlink" Target="http://presidencia.gencat.cat/ca/ambits_d_actuacio/millora_regulacio_normativa/avaluacio_impacte_normatiu/" TargetMode="Externa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2.png"/><Relationship Id="rId5" Type="http://schemas.microsoft.com/office/2007/relationships/hdphoto" Target="../media/hdphoto2.wdp"/><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8603E10-F088-4C18-A1BD-B575A1B12F96}"/>
              </a:ext>
            </a:extLst>
          </p:cNvPr>
          <p:cNvSpPr txBox="1">
            <a:spLocks/>
          </p:cNvSpPr>
          <p:nvPr/>
        </p:nvSpPr>
        <p:spPr>
          <a:xfrm>
            <a:off x="2126277" y="4830586"/>
            <a:ext cx="9144000" cy="66516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rgbClr val="D21425"/>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ca-ES" sz="3200" dirty="0"/>
              <a:t>Com contribueix l’avaluació econòmica a la presa de decisions en l’actual crisi?</a:t>
            </a:r>
            <a:r>
              <a:rPr lang="es-ES" sz="3200" dirty="0"/>
              <a:t> La </a:t>
            </a:r>
            <a:r>
              <a:rPr lang="es-ES" sz="3200" dirty="0" err="1"/>
              <a:t>priorització</a:t>
            </a:r>
            <a:r>
              <a:rPr lang="es-ES" sz="3200" dirty="0"/>
              <a:t> de les </a:t>
            </a:r>
            <a:r>
              <a:rPr lang="es-ES" sz="3200" dirty="0" err="1"/>
              <a:t>polítiques</a:t>
            </a:r>
            <a:r>
              <a:rPr lang="es-ES" sz="3200" dirty="0"/>
              <a:t> per </a:t>
            </a:r>
            <a:r>
              <a:rPr lang="es-ES" sz="3200" dirty="0" err="1"/>
              <a:t>maximitzar</a:t>
            </a:r>
            <a:r>
              <a:rPr lang="es-ES" sz="3200" dirty="0"/>
              <a:t> el </a:t>
            </a:r>
            <a:r>
              <a:rPr lang="es-ES" sz="3200" dirty="0" err="1"/>
              <a:t>benestar</a:t>
            </a:r>
            <a:r>
              <a:rPr lang="es-ES" sz="3200" dirty="0"/>
              <a:t> de la </a:t>
            </a:r>
            <a:r>
              <a:rPr lang="es-ES" sz="3200" dirty="0" err="1"/>
              <a:t>societat</a:t>
            </a:r>
            <a:endParaRPr lang="ca-ES" sz="3200" dirty="0"/>
          </a:p>
          <a:p>
            <a:endParaRPr lang="ca-ES" dirty="0"/>
          </a:p>
        </p:txBody>
      </p:sp>
      <p:sp>
        <p:nvSpPr>
          <p:cNvPr id="5" name="Subtítulo 2">
            <a:extLst>
              <a:ext uri="{FF2B5EF4-FFF2-40B4-BE49-F238E27FC236}">
                <a16:creationId xmlns:a16="http://schemas.microsoft.com/office/drawing/2014/main" id="{E0F3FC4D-BBFF-40F4-809D-EE731D67669F}"/>
              </a:ext>
            </a:extLst>
          </p:cNvPr>
          <p:cNvSpPr txBox="1">
            <a:spLocks/>
          </p:cNvSpPr>
          <p:nvPr/>
        </p:nvSpPr>
        <p:spPr>
          <a:xfrm>
            <a:off x="1524000" y="5578906"/>
            <a:ext cx="9144000" cy="66516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rgbClr val="D21425"/>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600" b="1" dirty="0">
                <a:solidFill>
                  <a:schemeClr val="tx1"/>
                </a:solidFill>
              </a:rPr>
              <a:t>Ramon Sabes-Figuera i Jordi Baños Rovira</a:t>
            </a:r>
          </a:p>
        </p:txBody>
      </p:sp>
    </p:spTree>
    <p:extLst>
      <p:ext uri="{BB962C8B-B14F-4D97-AF65-F5344CB8AC3E}">
        <p14:creationId xmlns:p14="http://schemas.microsoft.com/office/powerpoint/2010/main" val="244309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p:txBody>
          <a:bodyPr>
            <a:normAutofit/>
          </a:bodyPr>
          <a:lstStyle/>
          <a:p>
            <a:pPr marR="0" lvl="0" algn="l" defTabSz="914400" rtl="0" eaLnBrk="1" fontAlgn="auto" latinLnBrk="0" hangingPunct="1">
              <a:lnSpc>
                <a:spcPct val="90000"/>
              </a:lnSpc>
              <a:spcBef>
                <a:spcPts val="1000"/>
              </a:spcBef>
              <a:spcAft>
                <a:spcPts val="1200"/>
              </a:spcAft>
              <a:buClrTx/>
              <a:buSzTx/>
              <a:tabLst/>
              <a:defRPr/>
            </a:pPr>
            <a:r>
              <a:rPr kumimoji="0" lang="es-ES" sz="3200" b="1" i="0" u="none" strike="noStrike" kern="1200" cap="none" spc="0" normalizeH="0" baseline="0" noProof="0" dirty="0">
                <a:ln>
                  <a:noFill/>
                </a:ln>
                <a:solidFill>
                  <a:prstClr val="black"/>
                </a:solidFill>
                <a:effectLst/>
                <a:uLnTx/>
                <a:uFillTx/>
                <a:latin typeface="+mn-lt"/>
                <a:ea typeface="+mn-ea"/>
                <a:cs typeface="+mn-cs"/>
              </a:rPr>
              <a:t>Definición y conceptos básicos </a:t>
            </a:r>
          </a:p>
        </p:txBody>
      </p:sp>
      <p:sp>
        <p:nvSpPr>
          <p:cNvPr id="11" name="Rectangle arrodonit 4">
            <a:extLst>
              <a:ext uri="{FF2B5EF4-FFF2-40B4-BE49-F238E27FC236}">
                <a16:creationId xmlns:a16="http://schemas.microsoft.com/office/drawing/2014/main" id="{CE79745F-7989-4AC5-B91E-ED4EB389CE1D}"/>
              </a:ext>
            </a:extLst>
          </p:cNvPr>
          <p:cNvSpPr/>
          <p:nvPr/>
        </p:nvSpPr>
        <p:spPr>
          <a:xfrm>
            <a:off x="400050" y="1674813"/>
            <a:ext cx="2742645" cy="630237"/>
          </a:xfrm>
          <a:prstGeom prst="roundRect">
            <a:avLst/>
          </a:prstGeom>
          <a:solidFill>
            <a:srgbClr val="4A5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Resultados </a:t>
            </a:r>
            <a:endParaRPr lang="es-ES" sz="2600" dirty="0">
              <a:solidFill>
                <a:schemeClr val="bg1"/>
              </a:solidFill>
              <a:latin typeface="Arial" panose="020B0604020202020204" pitchFamily="34" charset="0"/>
              <a:cs typeface="Arial" panose="020B0604020202020204" pitchFamily="34" charset="0"/>
            </a:endParaRPr>
          </a:p>
        </p:txBody>
      </p:sp>
      <p:sp>
        <p:nvSpPr>
          <p:cNvPr id="2" name="Rectangle arrodonit 4">
            <a:extLst>
              <a:ext uri="{FF2B5EF4-FFF2-40B4-BE49-F238E27FC236}">
                <a16:creationId xmlns:a16="http://schemas.microsoft.com/office/drawing/2014/main" id="{03D3B1EC-F30C-46E0-BC5E-FD5608E67D1A}"/>
              </a:ext>
            </a:extLst>
          </p:cNvPr>
          <p:cNvSpPr/>
          <p:nvPr/>
        </p:nvSpPr>
        <p:spPr>
          <a:xfrm>
            <a:off x="8247357" y="3315020"/>
            <a:ext cx="2742645" cy="81424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00395D"/>
                </a:solidFill>
                <a:latin typeface="Arial" panose="020B0604020202020204" pitchFamily="34" charset="0"/>
                <a:cs typeface="Arial" panose="020B0604020202020204" pitchFamily="34" charset="0"/>
              </a:rPr>
              <a:t>Análisis Coste-Efectividad</a:t>
            </a:r>
          </a:p>
        </p:txBody>
      </p:sp>
      <p:sp>
        <p:nvSpPr>
          <p:cNvPr id="7" name="Fletxa: dreta 6">
            <a:extLst>
              <a:ext uri="{FF2B5EF4-FFF2-40B4-BE49-F238E27FC236}">
                <a16:creationId xmlns:a16="http://schemas.microsoft.com/office/drawing/2014/main" id="{9556F25D-1F6D-427D-9416-F354E5806156}"/>
              </a:ext>
            </a:extLst>
          </p:cNvPr>
          <p:cNvSpPr/>
          <p:nvPr/>
        </p:nvSpPr>
        <p:spPr>
          <a:xfrm>
            <a:off x="3551067" y="1847726"/>
            <a:ext cx="835241" cy="297737"/>
          </a:xfrm>
          <a:prstGeom prst="right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angle arrodonit 4">
            <a:extLst>
              <a:ext uri="{FF2B5EF4-FFF2-40B4-BE49-F238E27FC236}">
                <a16:creationId xmlns:a16="http://schemas.microsoft.com/office/drawing/2014/main" id="{AEE03885-6874-4080-8DD4-45C30614690A}"/>
              </a:ext>
            </a:extLst>
          </p:cNvPr>
          <p:cNvSpPr/>
          <p:nvPr/>
        </p:nvSpPr>
        <p:spPr>
          <a:xfrm>
            <a:off x="4794680" y="1515428"/>
            <a:ext cx="3239611" cy="8142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00395D"/>
                </a:solidFill>
                <a:latin typeface="Arial" panose="020B0604020202020204" pitchFamily="34" charset="0"/>
                <a:cs typeface="Arial" panose="020B0604020202020204" pitchFamily="34" charset="0"/>
              </a:rPr>
              <a:t>Evaluaciones de Impacto!</a:t>
            </a:r>
          </a:p>
        </p:txBody>
      </p:sp>
      <p:sp>
        <p:nvSpPr>
          <p:cNvPr id="16" name="Rectangle arrodonit 4">
            <a:extLst>
              <a:ext uri="{FF2B5EF4-FFF2-40B4-BE49-F238E27FC236}">
                <a16:creationId xmlns:a16="http://schemas.microsoft.com/office/drawing/2014/main" id="{C2E67C96-946C-427C-9243-6EBBD7DD8660}"/>
              </a:ext>
            </a:extLst>
          </p:cNvPr>
          <p:cNvSpPr/>
          <p:nvPr/>
        </p:nvSpPr>
        <p:spPr>
          <a:xfrm>
            <a:off x="4794680" y="4272173"/>
            <a:ext cx="2010513" cy="81424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00395D"/>
                </a:solidFill>
                <a:latin typeface="Arial" panose="020B0604020202020204" pitchFamily="34" charset="0"/>
                <a:cs typeface="Arial" panose="020B0604020202020204" pitchFamily="34" charset="0"/>
              </a:rPr>
              <a:t>Valoración monetaria </a:t>
            </a:r>
          </a:p>
        </p:txBody>
      </p:sp>
      <p:sp>
        <p:nvSpPr>
          <p:cNvPr id="18" name="Rectangle arrodonit 4">
            <a:extLst>
              <a:ext uri="{FF2B5EF4-FFF2-40B4-BE49-F238E27FC236}">
                <a16:creationId xmlns:a16="http://schemas.microsoft.com/office/drawing/2014/main" id="{3A333721-A01F-4323-9A76-4E76AE5EE6CF}"/>
              </a:ext>
            </a:extLst>
          </p:cNvPr>
          <p:cNvSpPr/>
          <p:nvPr/>
        </p:nvSpPr>
        <p:spPr>
          <a:xfrm>
            <a:off x="4800414" y="5505375"/>
            <a:ext cx="2742645" cy="81424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00395D"/>
                </a:solidFill>
                <a:latin typeface="Arial" panose="020B0604020202020204" pitchFamily="34" charset="0"/>
                <a:cs typeface="Arial" panose="020B0604020202020204" pitchFamily="34" charset="0"/>
              </a:rPr>
              <a:t>Análisis Coste-Beneficio</a:t>
            </a:r>
          </a:p>
        </p:txBody>
      </p:sp>
      <p:sp>
        <p:nvSpPr>
          <p:cNvPr id="3" name="Rectangle arrodonit 4">
            <a:extLst>
              <a:ext uri="{FF2B5EF4-FFF2-40B4-BE49-F238E27FC236}">
                <a16:creationId xmlns:a16="http://schemas.microsoft.com/office/drawing/2014/main" id="{0F7D4026-00AF-4931-80AE-B915555D16E8}"/>
              </a:ext>
            </a:extLst>
          </p:cNvPr>
          <p:cNvSpPr/>
          <p:nvPr/>
        </p:nvSpPr>
        <p:spPr>
          <a:xfrm>
            <a:off x="7587448" y="2073509"/>
            <a:ext cx="3826277" cy="81424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00395D"/>
                </a:solidFill>
                <a:latin typeface="Arial" panose="020B0604020202020204" pitchFamily="34" charset="0"/>
                <a:cs typeface="Arial" panose="020B0604020202020204" pitchFamily="34" charset="0"/>
              </a:rPr>
              <a:t>La efectividad se mide en unidades naturales </a:t>
            </a:r>
          </a:p>
        </p:txBody>
      </p:sp>
      <p:cxnSp>
        <p:nvCxnSpPr>
          <p:cNvPr id="6" name="Connector de fletxa recta 5">
            <a:extLst>
              <a:ext uri="{FF2B5EF4-FFF2-40B4-BE49-F238E27FC236}">
                <a16:creationId xmlns:a16="http://schemas.microsoft.com/office/drawing/2014/main" id="{DFB7DA91-04A2-4AAB-A92D-3D45CA427103}"/>
              </a:ext>
            </a:extLst>
          </p:cNvPr>
          <p:cNvCxnSpPr/>
          <p:nvPr/>
        </p:nvCxnSpPr>
        <p:spPr>
          <a:xfrm flipH="1">
            <a:off x="5921406" y="2956264"/>
            <a:ext cx="1846555" cy="12073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Fletxa: avall 9">
            <a:extLst>
              <a:ext uri="{FF2B5EF4-FFF2-40B4-BE49-F238E27FC236}">
                <a16:creationId xmlns:a16="http://schemas.microsoft.com/office/drawing/2014/main" id="{61184E5B-2204-49E3-BDFB-2D810B70911C}"/>
              </a:ext>
            </a:extLst>
          </p:cNvPr>
          <p:cNvSpPr/>
          <p:nvPr/>
        </p:nvSpPr>
        <p:spPr>
          <a:xfrm>
            <a:off x="9534617" y="2956264"/>
            <a:ext cx="230820" cy="26633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txa: avall 11">
            <a:extLst>
              <a:ext uri="{FF2B5EF4-FFF2-40B4-BE49-F238E27FC236}">
                <a16:creationId xmlns:a16="http://schemas.microsoft.com/office/drawing/2014/main" id="{400CD2F2-E4C9-48F3-B020-A995650A2F6F}"/>
              </a:ext>
            </a:extLst>
          </p:cNvPr>
          <p:cNvSpPr/>
          <p:nvPr/>
        </p:nvSpPr>
        <p:spPr>
          <a:xfrm>
            <a:off x="5690586" y="5162729"/>
            <a:ext cx="230820" cy="26633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0808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p:txBody>
          <a:bodyPr>
            <a:normAutofit/>
          </a:bodyPr>
          <a:lstStyle/>
          <a:p>
            <a:pPr marR="0" lvl="0" algn="l" defTabSz="914400" rtl="0" eaLnBrk="1" fontAlgn="auto" latinLnBrk="0" hangingPunct="1">
              <a:lnSpc>
                <a:spcPct val="90000"/>
              </a:lnSpc>
              <a:spcBef>
                <a:spcPts val="1000"/>
              </a:spcBef>
              <a:spcAft>
                <a:spcPts val="1200"/>
              </a:spcAft>
              <a:buClrTx/>
              <a:buSzTx/>
              <a:tabLst/>
              <a:defRPr/>
            </a:pPr>
            <a:r>
              <a:rPr kumimoji="0" lang="es-ES" sz="3200" b="1" i="0" u="none" strike="noStrike" kern="1200" cap="none" spc="0" normalizeH="0" baseline="0" noProof="0" dirty="0">
                <a:ln>
                  <a:noFill/>
                </a:ln>
                <a:solidFill>
                  <a:prstClr val="black"/>
                </a:solidFill>
                <a:effectLst/>
                <a:uLnTx/>
                <a:uFillTx/>
                <a:latin typeface="+mn-lt"/>
                <a:ea typeface="+mn-ea"/>
                <a:cs typeface="+mn-cs"/>
              </a:rPr>
              <a:t>Definición y conceptos básicos </a:t>
            </a:r>
          </a:p>
        </p:txBody>
      </p:sp>
      <p:sp>
        <p:nvSpPr>
          <p:cNvPr id="11" name="Rectangle arrodonit 4">
            <a:extLst>
              <a:ext uri="{FF2B5EF4-FFF2-40B4-BE49-F238E27FC236}">
                <a16:creationId xmlns:a16="http://schemas.microsoft.com/office/drawing/2014/main" id="{CE79745F-7989-4AC5-B91E-ED4EB389CE1D}"/>
              </a:ext>
            </a:extLst>
          </p:cNvPr>
          <p:cNvSpPr/>
          <p:nvPr/>
        </p:nvSpPr>
        <p:spPr>
          <a:xfrm>
            <a:off x="400050" y="1674813"/>
            <a:ext cx="2742645" cy="630237"/>
          </a:xfrm>
          <a:prstGeom prst="roundRect">
            <a:avLst/>
          </a:prstGeom>
          <a:solidFill>
            <a:srgbClr val="4A5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Resultados </a:t>
            </a:r>
            <a:endParaRPr lang="es-ES" sz="2600" dirty="0">
              <a:solidFill>
                <a:schemeClr val="bg1"/>
              </a:solidFill>
              <a:latin typeface="Arial" panose="020B0604020202020204" pitchFamily="34" charset="0"/>
              <a:cs typeface="Arial" panose="020B0604020202020204" pitchFamily="34" charset="0"/>
            </a:endParaRPr>
          </a:p>
        </p:txBody>
      </p:sp>
      <p:sp>
        <p:nvSpPr>
          <p:cNvPr id="2" name="Rectangle arrodonit 4">
            <a:extLst>
              <a:ext uri="{FF2B5EF4-FFF2-40B4-BE49-F238E27FC236}">
                <a16:creationId xmlns:a16="http://schemas.microsoft.com/office/drawing/2014/main" id="{03D3B1EC-F30C-46E0-BC5E-FD5608E67D1A}"/>
              </a:ext>
            </a:extLst>
          </p:cNvPr>
          <p:cNvSpPr/>
          <p:nvPr/>
        </p:nvSpPr>
        <p:spPr>
          <a:xfrm>
            <a:off x="2270551" y="4263827"/>
            <a:ext cx="2742645" cy="81424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00395D"/>
                </a:solidFill>
                <a:latin typeface="Arial" panose="020B0604020202020204" pitchFamily="34" charset="0"/>
                <a:cs typeface="Arial" panose="020B0604020202020204" pitchFamily="34" charset="0"/>
              </a:rPr>
              <a:t>Efectividad</a:t>
            </a:r>
          </a:p>
        </p:txBody>
      </p:sp>
      <p:sp>
        <p:nvSpPr>
          <p:cNvPr id="7" name="Fletxa: dreta 6">
            <a:extLst>
              <a:ext uri="{FF2B5EF4-FFF2-40B4-BE49-F238E27FC236}">
                <a16:creationId xmlns:a16="http://schemas.microsoft.com/office/drawing/2014/main" id="{9556F25D-1F6D-427D-9416-F354E5806156}"/>
              </a:ext>
            </a:extLst>
          </p:cNvPr>
          <p:cNvSpPr/>
          <p:nvPr/>
        </p:nvSpPr>
        <p:spPr>
          <a:xfrm>
            <a:off x="3522492" y="1855215"/>
            <a:ext cx="339663" cy="230820"/>
          </a:xfrm>
          <a:prstGeom prst="right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angle arrodonit 4">
            <a:extLst>
              <a:ext uri="{FF2B5EF4-FFF2-40B4-BE49-F238E27FC236}">
                <a16:creationId xmlns:a16="http://schemas.microsoft.com/office/drawing/2014/main" id="{AEE03885-6874-4080-8DD4-45C30614690A}"/>
              </a:ext>
            </a:extLst>
          </p:cNvPr>
          <p:cNvSpPr/>
          <p:nvPr/>
        </p:nvSpPr>
        <p:spPr>
          <a:xfrm>
            <a:off x="3986165" y="1544062"/>
            <a:ext cx="3239611" cy="8142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00395D"/>
                </a:solidFill>
                <a:latin typeface="Arial" panose="020B0604020202020204" pitchFamily="34" charset="0"/>
                <a:cs typeface="Arial" panose="020B0604020202020204" pitchFamily="34" charset="0"/>
              </a:rPr>
              <a:t>Evaluaciones de Impacto!</a:t>
            </a:r>
          </a:p>
        </p:txBody>
      </p:sp>
      <p:sp>
        <p:nvSpPr>
          <p:cNvPr id="10" name="Fletxa: avall 9">
            <a:extLst>
              <a:ext uri="{FF2B5EF4-FFF2-40B4-BE49-F238E27FC236}">
                <a16:creationId xmlns:a16="http://schemas.microsoft.com/office/drawing/2014/main" id="{61184E5B-2204-49E3-BDFB-2D810B70911C}"/>
              </a:ext>
            </a:extLst>
          </p:cNvPr>
          <p:cNvSpPr/>
          <p:nvPr/>
        </p:nvSpPr>
        <p:spPr>
          <a:xfrm rot="16200000" flipV="1">
            <a:off x="5260812" y="5786871"/>
            <a:ext cx="312811" cy="34105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txa: avall 11">
            <a:extLst>
              <a:ext uri="{FF2B5EF4-FFF2-40B4-BE49-F238E27FC236}">
                <a16:creationId xmlns:a16="http://schemas.microsoft.com/office/drawing/2014/main" id="{400CD2F2-E4C9-48F3-B020-A995650A2F6F}"/>
              </a:ext>
            </a:extLst>
          </p:cNvPr>
          <p:cNvSpPr/>
          <p:nvPr/>
        </p:nvSpPr>
        <p:spPr>
          <a:xfrm rot="16200000">
            <a:off x="7433662" y="1837460"/>
            <a:ext cx="230820" cy="26633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tge 13">
            <a:extLst>
              <a:ext uri="{FF2B5EF4-FFF2-40B4-BE49-F238E27FC236}">
                <a16:creationId xmlns:a16="http://schemas.microsoft.com/office/drawing/2014/main" id="{D3B2C442-BF4F-46DE-B51C-2CAAE27773AC}"/>
              </a:ext>
            </a:extLst>
          </p:cNvPr>
          <p:cNvPicPr>
            <a:picLocks noChangeAspect="1"/>
          </p:cNvPicPr>
          <p:nvPr/>
        </p:nvPicPr>
        <p:blipFill>
          <a:blip r:embed="rId3"/>
          <a:stretch>
            <a:fillRect/>
          </a:stretch>
        </p:blipFill>
        <p:spPr>
          <a:xfrm>
            <a:off x="5824761" y="4902397"/>
            <a:ext cx="1709692" cy="1655128"/>
          </a:xfrm>
          <a:prstGeom prst="rect">
            <a:avLst/>
          </a:prstGeom>
        </p:spPr>
      </p:pic>
      <p:pic>
        <p:nvPicPr>
          <p:cNvPr id="20" name="Imatge 19">
            <a:extLst>
              <a:ext uri="{FF2B5EF4-FFF2-40B4-BE49-F238E27FC236}">
                <a16:creationId xmlns:a16="http://schemas.microsoft.com/office/drawing/2014/main" id="{9687A144-E623-411C-991B-107847CACC55}"/>
              </a:ext>
            </a:extLst>
          </p:cNvPr>
          <p:cNvPicPr>
            <a:picLocks noChangeAspect="1"/>
          </p:cNvPicPr>
          <p:nvPr/>
        </p:nvPicPr>
        <p:blipFill rotWithShape="1">
          <a:blip r:embed="rId4"/>
          <a:srcRect r="13513"/>
          <a:stretch/>
        </p:blipFill>
        <p:spPr>
          <a:xfrm>
            <a:off x="8008490" y="1355612"/>
            <a:ext cx="2804235" cy="5201913"/>
          </a:xfrm>
          <a:prstGeom prst="rect">
            <a:avLst/>
          </a:prstGeom>
        </p:spPr>
      </p:pic>
      <p:sp>
        <p:nvSpPr>
          <p:cNvPr id="22" name="Fletxa: avall 21">
            <a:extLst>
              <a:ext uri="{FF2B5EF4-FFF2-40B4-BE49-F238E27FC236}">
                <a16:creationId xmlns:a16="http://schemas.microsoft.com/office/drawing/2014/main" id="{BBF26396-E103-4814-9E8F-99578F18DEEF}"/>
              </a:ext>
            </a:extLst>
          </p:cNvPr>
          <p:cNvSpPr/>
          <p:nvPr/>
        </p:nvSpPr>
        <p:spPr>
          <a:xfrm rot="16200000" flipV="1">
            <a:off x="7676936" y="5564447"/>
            <a:ext cx="312811" cy="59073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angle arrodonit 4">
            <a:extLst>
              <a:ext uri="{FF2B5EF4-FFF2-40B4-BE49-F238E27FC236}">
                <a16:creationId xmlns:a16="http://schemas.microsoft.com/office/drawing/2014/main" id="{1ADD3B70-97E7-4070-8723-0C38E5AB9683}"/>
              </a:ext>
            </a:extLst>
          </p:cNvPr>
          <p:cNvSpPr/>
          <p:nvPr/>
        </p:nvSpPr>
        <p:spPr>
          <a:xfrm>
            <a:off x="7922117" y="828853"/>
            <a:ext cx="2976979" cy="70167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dirty="0">
                <a:solidFill>
                  <a:schemeClr val="bg1"/>
                </a:solidFill>
                <a:latin typeface="Arial" panose="020B0604020202020204" pitchFamily="34" charset="0"/>
                <a:cs typeface="Arial" panose="020B0604020202020204" pitchFamily="34" charset="0"/>
              </a:rPr>
              <a:t>Impuesto bebidas azucaradas </a:t>
            </a:r>
            <a:endParaRPr lang="es-ES" sz="2200" dirty="0">
              <a:solidFill>
                <a:schemeClr val="bg1"/>
              </a:solidFill>
              <a:latin typeface="Arial" panose="020B0604020202020204" pitchFamily="34" charset="0"/>
              <a:cs typeface="Arial" panose="020B0604020202020204" pitchFamily="34" charset="0"/>
            </a:endParaRPr>
          </a:p>
        </p:txBody>
      </p:sp>
      <p:sp>
        <p:nvSpPr>
          <p:cNvPr id="3" name="Rectangle arrodonit 4">
            <a:extLst>
              <a:ext uri="{FF2B5EF4-FFF2-40B4-BE49-F238E27FC236}">
                <a16:creationId xmlns:a16="http://schemas.microsoft.com/office/drawing/2014/main" id="{373C8CD3-DC80-44B1-8B90-A7AA685C8CCB}"/>
              </a:ext>
            </a:extLst>
          </p:cNvPr>
          <p:cNvSpPr/>
          <p:nvPr/>
        </p:nvSpPr>
        <p:spPr>
          <a:xfrm>
            <a:off x="10608838" y="2068225"/>
            <a:ext cx="1489924" cy="47364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bg1"/>
                </a:solidFill>
                <a:latin typeface="Arial" panose="020B0604020202020204" pitchFamily="34" charset="0"/>
                <a:cs typeface="Arial" panose="020B0604020202020204" pitchFamily="34" charset="0"/>
              </a:rPr>
              <a:t>-2,2% </a:t>
            </a:r>
          </a:p>
        </p:txBody>
      </p:sp>
      <p:sp>
        <p:nvSpPr>
          <p:cNvPr id="5" name="Rectangle arrodonit 4">
            <a:extLst>
              <a:ext uri="{FF2B5EF4-FFF2-40B4-BE49-F238E27FC236}">
                <a16:creationId xmlns:a16="http://schemas.microsoft.com/office/drawing/2014/main" id="{5D73C9E1-2805-4749-BF64-6678B4B1AE3F}"/>
              </a:ext>
            </a:extLst>
          </p:cNvPr>
          <p:cNvSpPr/>
          <p:nvPr/>
        </p:nvSpPr>
        <p:spPr>
          <a:xfrm>
            <a:off x="2267030" y="5229756"/>
            <a:ext cx="2742644" cy="114246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bg1"/>
                </a:solidFill>
                <a:latin typeface="Arial" panose="020B0604020202020204" pitchFamily="34" charset="0"/>
                <a:cs typeface="Arial" panose="020B0604020202020204" pitchFamily="34" charset="0"/>
              </a:rPr>
              <a:t>Estimación 25 años</a:t>
            </a:r>
          </a:p>
          <a:p>
            <a:pPr algn="ctr"/>
            <a:r>
              <a:rPr lang="es-ES" sz="2000" b="1" dirty="0">
                <a:solidFill>
                  <a:schemeClr val="bg1"/>
                </a:solidFill>
                <a:latin typeface="Arial" panose="020B0604020202020204" pitchFamily="34" charset="0"/>
                <a:cs typeface="Arial" panose="020B0604020202020204" pitchFamily="34" charset="0"/>
              </a:rPr>
              <a:t>400 años de vida</a:t>
            </a:r>
          </a:p>
          <a:p>
            <a:pPr algn="ctr"/>
            <a:r>
              <a:rPr lang="es-ES" sz="2000" b="1" dirty="0">
                <a:solidFill>
                  <a:schemeClr val="bg1"/>
                </a:solidFill>
                <a:latin typeface="Arial" panose="020B0604020202020204" pitchFamily="34" charset="0"/>
                <a:cs typeface="Arial" panose="020B0604020202020204" pitchFamily="34" charset="0"/>
              </a:rPr>
              <a:t>1.700 AVAD </a:t>
            </a:r>
          </a:p>
        </p:txBody>
      </p:sp>
    </p:spTree>
    <p:extLst>
      <p:ext uri="{BB962C8B-B14F-4D97-AF65-F5344CB8AC3E}">
        <p14:creationId xmlns:p14="http://schemas.microsoft.com/office/powerpoint/2010/main" val="1127191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p:txBody>
          <a:bodyPr>
            <a:normAutofit/>
          </a:bodyPr>
          <a:lstStyle/>
          <a:p>
            <a:pPr marR="0" lvl="0" algn="l" defTabSz="914400" rtl="0" eaLnBrk="1" fontAlgn="auto" latinLnBrk="0" hangingPunct="1">
              <a:lnSpc>
                <a:spcPct val="90000"/>
              </a:lnSpc>
              <a:spcBef>
                <a:spcPts val="1000"/>
              </a:spcBef>
              <a:spcAft>
                <a:spcPts val="1200"/>
              </a:spcAft>
              <a:buClrTx/>
              <a:buSzTx/>
              <a:tabLst/>
              <a:defRPr/>
            </a:pPr>
            <a:r>
              <a:rPr kumimoji="0" lang="es-ES" sz="3200" b="1" i="0" u="none" strike="noStrike" kern="1200" cap="none" spc="0" normalizeH="0" baseline="0" noProof="0" dirty="0">
                <a:ln>
                  <a:noFill/>
                </a:ln>
                <a:solidFill>
                  <a:prstClr val="black"/>
                </a:solidFill>
                <a:effectLst/>
                <a:uLnTx/>
                <a:uFillTx/>
                <a:latin typeface="+mn-lt"/>
                <a:ea typeface="+mn-ea"/>
                <a:cs typeface="+mn-cs"/>
              </a:rPr>
              <a:t>Aspectos clave</a:t>
            </a:r>
          </a:p>
        </p:txBody>
      </p:sp>
      <p:sp>
        <p:nvSpPr>
          <p:cNvPr id="11" name="Rectangle arrodonit 4">
            <a:extLst>
              <a:ext uri="{FF2B5EF4-FFF2-40B4-BE49-F238E27FC236}">
                <a16:creationId xmlns:a16="http://schemas.microsoft.com/office/drawing/2014/main" id="{CE79745F-7989-4AC5-B91E-ED4EB389CE1D}"/>
              </a:ext>
            </a:extLst>
          </p:cNvPr>
          <p:cNvSpPr/>
          <p:nvPr/>
        </p:nvSpPr>
        <p:spPr>
          <a:xfrm>
            <a:off x="1124043" y="1802768"/>
            <a:ext cx="3433810" cy="150719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Datos sobre coste de los recursos</a:t>
            </a:r>
            <a:endParaRPr lang="es-ES" sz="2600" dirty="0">
              <a:solidFill>
                <a:schemeClr val="bg1"/>
              </a:solidFill>
              <a:latin typeface="Arial" panose="020B0604020202020204" pitchFamily="34" charset="0"/>
              <a:cs typeface="Arial" panose="020B0604020202020204" pitchFamily="34" charset="0"/>
            </a:endParaRPr>
          </a:p>
        </p:txBody>
      </p:sp>
      <p:sp>
        <p:nvSpPr>
          <p:cNvPr id="6" name="Rectangle arrodonit 4">
            <a:extLst>
              <a:ext uri="{FF2B5EF4-FFF2-40B4-BE49-F238E27FC236}">
                <a16:creationId xmlns:a16="http://schemas.microsoft.com/office/drawing/2014/main" id="{FD90012B-F471-41AA-9CF2-E2578CB15EE3}"/>
              </a:ext>
            </a:extLst>
          </p:cNvPr>
          <p:cNvSpPr/>
          <p:nvPr/>
        </p:nvSpPr>
        <p:spPr>
          <a:xfrm>
            <a:off x="72870" y="3622357"/>
            <a:ext cx="3433810" cy="150719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Valoración monetaria de resultados</a:t>
            </a:r>
            <a:endParaRPr lang="es-ES" sz="2600" dirty="0">
              <a:solidFill>
                <a:schemeClr val="bg1"/>
              </a:solidFill>
              <a:latin typeface="Arial" panose="020B0604020202020204" pitchFamily="34" charset="0"/>
              <a:cs typeface="Arial" panose="020B0604020202020204" pitchFamily="34" charset="0"/>
            </a:endParaRPr>
          </a:p>
        </p:txBody>
      </p:sp>
      <p:sp>
        <p:nvSpPr>
          <p:cNvPr id="8" name="Rectangle arrodonit 4">
            <a:extLst>
              <a:ext uri="{FF2B5EF4-FFF2-40B4-BE49-F238E27FC236}">
                <a16:creationId xmlns:a16="http://schemas.microsoft.com/office/drawing/2014/main" id="{690EBA4C-1766-445E-970A-615C399763AB}"/>
              </a:ext>
            </a:extLst>
          </p:cNvPr>
          <p:cNvSpPr/>
          <p:nvPr/>
        </p:nvSpPr>
        <p:spPr>
          <a:xfrm>
            <a:off x="5394780" y="1750703"/>
            <a:ext cx="2737166" cy="150719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Información robusta sobre impacto</a:t>
            </a:r>
            <a:endParaRPr lang="es-ES" sz="2600" dirty="0">
              <a:solidFill>
                <a:schemeClr val="bg1"/>
              </a:solidFill>
              <a:latin typeface="Arial" panose="020B0604020202020204" pitchFamily="34" charset="0"/>
              <a:cs typeface="Arial" panose="020B0604020202020204" pitchFamily="34" charset="0"/>
            </a:endParaRPr>
          </a:p>
        </p:txBody>
      </p:sp>
      <p:sp>
        <p:nvSpPr>
          <p:cNvPr id="13" name="Rectangle arrodonit 4">
            <a:extLst>
              <a:ext uri="{FF2B5EF4-FFF2-40B4-BE49-F238E27FC236}">
                <a16:creationId xmlns:a16="http://schemas.microsoft.com/office/drawing/2014/main" id="{2E37220D-6AA0-478C-9A54-FA4F6D424626}"/>
              </a:ext>
            </a:extLst>
          </p:cNvPr>
          <p:cNvSpPr/>
          <p:nvPr/>
        </p:nvSpPr>
        <p:spPr>
          <a:xfrm>
            <a:off x="4117204" y="3693053"/>
            <a:ext cx="3316733" cy="150719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Horizonte temporal</a:t>
            </a:r>
            <a:endParaRPr lang="es-ES" sz="2600" dirty="0">
              <a:solidFill>
                <a:schemeClr val="bg1"/>
              </a:solidFill>
              <a:latin typeface="Arial" panose="020B0604020202020204" pitchFamily="34" charset="0"/>
              <a:cs typeface="Arial" panose="020B0604020202020204" pitchFamily="34" charset="0"/>
            </a:endParaRPr>
          </a:p>
        </p:txBody>
      </p:sp>
      <p:sp>
        <p:nvSpPr>
          <p:cNvPr id="15" name="Rectangle arrodonit 4">
            <a:extLst>
              <a:ext uri="{FF2B5EF4-FFF2-40B4-BE49-F238E27FC236}">
                <a16:creationId xmlns:a16="http://schemas.microsoft.com/office/drawing/2014/main" id="{CA3B428F-9645-4393-B964-71CA8A684ADD}"/>
              </a:ext>
            </a:extLst>
          </p:cNvPr>
          <p:cNvSpPr/>
          <p:nvPr/>
        </p:nvSpPr>
        <p:spPr>
          <a:xfrm>
            <a:off x="7705817" y="3737233"/>
            <a:ext cx="4141434" cy="150719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Incertidumbre de los resultados evaluación económica</a:t>
            </a:r>
            <a:endParaRPr lang="es-ES" sz="2600" dirty="0">
              <a:solidFill>
                <a:schemeClr val="bg1"/>
              </a:solidFill>
              <a:latin typeface="Arial" panose="020B0604020202020204" pitchFamily="34" charset="0"/>
              <a:cs typeface="Arial" panose="020B0604020202020204" pitchFamily="34" charset="0"/>
            </a:endParaRPr>
          </a:p>
        </p:txBody>
      </p:sp>
      <p:sp>
        <p:nvSpPr>
          <p:cNvPr id="2" name="Rectangle arrodonit 4">
            <a:extLst>
              <a:ext uri="{FF2B5EF4-FFF2-40B4-BE49-F238E27FC236}">
                <a16:creationId xmlns:a16="http://schemas.microsoft.com/office/drawing/2014/main" id="{1419A255-2DDF-444F-87C4-ADC47928E24A}"/>
              </a:ext>
            </a:extLst>
          </p:cNvPr>
          <p:cNvSpPr/>
          <p:nvPr/>
        </p:nvSpPr>
        <p:spPr>
          <a:xfrm>
            <a:off x="8629095" y="1750704"/>
            <a:ext cx="2737166" cy="150719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Evaluaciones   </a:t>
            </a:r>
            <a:r>
              <a:rPr lang="es-ES" sz="2600" b="1" dirty="0" err="1">
                <a:solidFill>
                  <a:schemeClr val="bg1"/>
                </a:solidFill>
                <a:latin typeface="Arial" panose="020B0604020202020204" pitchFamily="34" charset="0"/>
                <a:cs typeface="Arial" panose="020B0604020202020204" pitchFamily="34" charset="0"/>
              </a:rPr>
              <a:t>ex-ante</a:t>
            </a:r>
            <a:endParaRPr lang="es-ES" sz="2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12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p:txBody>
          <a:bodyPr>
            <a:normAutofit/>
          </a:bodyPr>
          <a:lstStyle/>
          <a:p>
            <a:pPr marR="0" lvl="0" algn="l" defTabSz="914400" rtl="0" eaLnBrk="1" fontAlgn="auto" latinLnBrk="0" hangingPunct="1">
              <a:lnSpc>
                <a:spcPct val="90000"/>
              </a:lnSpc>
              <a:spcBef>
                <a:spcPts val="1000"/>
              </a:spcBef>
              <a:spcAft>
                <a:spcPts val="1200"/>
              </a:spcAft>
              <a:buClrTx/>
              <a:buSzTx/>
              <a:tabLst/>
              <a:defRPr/>
            </a:pPr>
            <a:r>
              <a:rPr lang="es-ES" sz="3200" b="1" dirty="0">
                <a:solidFill>
                  <a:prstClr val="black"/>
                </a:solidFill>
                <a:latin typeface="+mn-lt"/>
                <a:ea typeface="+mn-ea"/>
                <a:cs typeface="+mn-cs"/>
              </a:rPr>
              <a:t>Ámbitos de aplicación</a:t>
            </a:r>
            <a:endParaRPr kumimoji="0" lang="es-ES" sz="3200" b="1" i="0" u="none" strike="noStrike" kern="1200" cap="none" spc="0" normalizeH="0" baseline="0" noProof="0" dirty="0">
              <a:ln>
                <a:noFill/>
              </a:ln>
              <a:solidFill>
                <a:prstClr val="black"/>
              </a:solidFill>
              <a:effectLst/>
              <a:uLnTx/>
              <a:uFillTx/>
              <a:latin typeface="+mn-lt"/>
              <a:ea typeface="+mn-ea"/>
              <a:cs typeface="+mn-cs"/>
            </a:endParaRPr>
          </a:p>
        </p:txBody>
      </p:sp>
      <p:sp>
        <p:nvSpPr>
          <p:cNvPr id="11" name="Rectangle arrodonit 4">
            <a:extLst>
              <a:ext uri="{FF2B5EF4-FFF2-40B4-BE49-F238E27FC236}">
                <a16:creationId xmlns:a16="http://schemas.microsoft.com/office/drawing/2014/main" id="{CE79745F-7989-4AC5-B91E-ED4EB389CE1D}"/>
              </a:ext>
            </a:extLst>
          </p:cNvPr>
          <p:cNvSpPr/>
          <p:nvPr/>
        </p:nvSpPr>
        <p:spPr>
          <a:xfrm>
            <a:off x="773328" y="1570466"/>
            <a:ext cx="3266010" cy="70444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SANIDAD</a:t>
            </a:r>
            <a:endParaRPr lang="es-ES" sz="2600" dirty="0">
              <a:solidFill>
                <a:schemeClr val="bg1"/>
              </a:solidFill>
              <a:latin typeface="Arial" panose="020B0604020202020204" pitchFamily="34" charset="0"/>
              <a:cs typeface="Arial" panose="020B0604020202020204" pitchFamily="34" charset="0"/>
            </a:endParaRPr>
          </a:p>
        </p:txBody>
      </p:sp>
      <p:sp>
        <p:nvSpPr>
          <p:cNvPr id="8" name="Rectangle arrodonit 4">
            <a:extLst>
              <a:ext uri="{FF2B5EF4-FFF2-40B4-BE49-F238E27FC236}">
                <a16:creationId xmlns:a16="http://schemas.microsoft.com/office/drawing/2014/main" id="{690EBA4C-1766-445E-970A-615C399763AB}"/>
              </a:ext>
            </a:extLst>
          </p:cNvPr>
          <p:cNvSpPr/>
          <p:nvPr/>
        </p:nvSpPr>
        <p:spPr>
          <a:xfrm>
            <a:off x="773329" y="2382119"/>
            <a:ext cx="3266011" cy="79320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dirty="0">
                <a:solidFill>
                  <a:schemeClr val="bg1"/>
                </a:solidFill>
                <a:latin typeface="Arial" panose="020B0604020202020204" pitchFamily="34" charset="0"/>
                <a:cs typeface="Arial" panose="020B0604020202020204" pitchFamily="34" charset="0"/>
              </a:rPr>
              <a:t>INFRAESTRUCTURAS</a:t>
            </a:r>
            <a:endParaRPr lang="es-ES" sz="2200" dirty="0">
              <a:solidFill>
                <a:schemeClr val="bg1"/>
              </a:solidFill>
              <a:latin typeface="Arial" panose="020B0604020202020204" pitchFamily="34" charset="0"/>
              <a:cs typeface="Arial" panose="020B0604020202020204" pitchFamily="34" charset="0"/>
            </a:endParaRPr>
          </a:p>
        </p:txBody>
      </p:sp>
      <p:sp>
        <p:nvSpPr>
          <p:cNvPr id="3" name="Rectangle arrodonit 4">
            <a:extLst>
              <a:ext uri="{FF2B5EF4-FFF2-40B4-BE49-F238E27FC236}">
                <a16:creationId xmlns:a16="http://schemas.microsoft.com/office/drawing/2014/main" id="{49E9CECC-F450-4983-8E5E-B8E01A1CB061}"/>
              </a:ext>
            </a:extLst>
          </p:cNvPr>
          <p:cNvSpPr/>
          <p:nvPr/>
        </p:nvSpPr>
        <p:spPr>
          <a:xfrm>
            <a:off x="4666928" y="1415665"/>
            <a:ext cx="6686872" cy="193290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ES" sz="2400" b="1" dirty="0">
                <a:solidFill>
                  <a:srgbClr val="00395D"/>
                </a:solidFill>
                <a:latin typeface="Arial" panose="020B0604020202020204" pitchFamily="34" charset="0"/>
                <a:cs typeface="Arial" panose="020B0604020202020204" pitchFamily="34" charset="0"/>
              </a:rPr>
              <a:t>Metodologías y herramientas consolidadas.</a:t>
            </a:r>
          </a:p>
          <a:p>
            <a:pPr marL="342900" indent="-342900">
              <a:buFont typeface="Arial" panose="020B0604020202020204" pitchFamily="34" charset="0"/>
              <a:buChar char="•"/>
            </a:pPr>
            <a:r>
              <a:rPr lang="es-ES" sz="2400" b="1" dirty="0">
                <a:solidFill>
                  <a:srgbClr val="00395D"/>
                </a:solidFill>
                <a:latin typeface="Arial" panose="020B0604020202020204" pitchFamily="34" charset="0"/>
                <a:cs typeface="Arial" panose="020B0604020202020204" pitchFamily="34" charset="0"/>
              </a:rPr>
              <a:t>Incorporación explícita y (parcialmente) transparente en el proceso de toma de decisiones</a:t>
            </a:r>
          </a:p>
        </p:txBody>
      </p:sp>
    </p:spTree>
    <p:extLst>
      <p:ext uri="{BB962C8B-B14F-4D97-AF65-F5344CB8AC3E}">
        <p14:creationId xmlns:p14="http://schemas.microsoft.com/office/powerpoint/2010/main" val="4021742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p:txBody>
          <a:bodyPr>
            <a:normAutofit/>
          </a:bodyPr>
          <a:lstStyle/>
          <a:p>
            <a:pPr marR="0" lvl="0" algn="l" defTabSz="914400" rtl="0" eaLnBrk="1" fontAlgn="auto" latinLnBrk="0" hangingPunct="1">
              <a:lnSpc>
                <a:spcPct val="90000"/>
              </a:lnSpc>
              <a:spcBef>
                <a:spcPts val="1000"/>
              </a:spcBef>
              <a:spcAft>
                <a:spcPts val="1200"/>
              </a:spcAft>
              <a:buClrTx/>
              <a:buSzTx/>
              <a:tabLst/>
              <a:defRPr/>
            </a:pPr>
            <a:r>
              <a:rPr lang="es-ES" sz="3200" b="1" dirty="0">
                <a:solidFill>
                  <a:prstClr val="black"/>
                </a:solidFill>
                <a:latin typeface="+mn-lt"/>
                <a:ea typeface="+mn-ea"/>
                <a:cs typeface="+mn-cs"/>
              </a:rPr>
              <a:t>Ámbitos de aplicación</a:t>
            </a:r>
            <a:endParaRPr kumimoji="0" lang="es-ES" sz="3200" b="1" i="0" u="none" strike="noStrike" kern="1200" cap="none" spc="0" normalizeH="0" baseline="0" noProof="0" dirty="0">
              <a:ln>
                <a:noFill/>
              </a:ln>
              <a:solidFill>
                <a:prstClr val="black"/>
              </a:solidFill>
              <a:effectLst/>
              <a:uLnTx/>
              <a:uFillTx/>
              <a:latin typeface="+mn-lt"/>
              <a:ea typeface="+mn-ea"/>
              <a:cs typeface="+mn-cs"/>
            </a:endParaRPr>
          </a:p>
        </p:txBody>
      </p:sp>
      <p:pic>
        <p:nvPicPr>
          <p:cNvPr id="3" name="Imatge 2">
            <a:extLst>
              <a:ext uri="{FF2B5EF4-FFF2-40B4-BE49-F238E27FC236}">
                <a16:creationId xmlns:a16="http://schemas.microsoft.com/office/drawing/2014/main" id="{FF3419B5-6B2C-478B-BD62-485EC9FBFC40}"/>
              </a:ext>
            </a:extLst>
          </p:cNvPr>
          <p:cNvPicPr>
            <a:picLocks noChangeAspect="1"/>
          </p:cNvPicPr>
          <p:nvPr/>
        </p:nvPicPr>
        <p:blipFill>
          <a:blip r:embed="rId3"/>
          <a:stretch>
            <a:fillRect/>
          </a:stretch>
        </p:blipFill>
        <p:spPr>
          <a:xfrm>
            <a:off x="577049" y="1436691"/>
            <a:ext cx="6826928" cy="2310265"/>
          </a:xfrm>
          <a:prstGeom prst="rect">
            <a:avLst/>
          </a:prstGeom>
        </p:spPr>
      </p:pic>
      <p:pic>
        <p:nvPicPr>
          <p:cNvPr id="2" name="Imatge 1">
            <a:extLst>
              <a:ext uri="{FF2B5EF4-FFF2-40B4-BE49-F238E27FC236}">
                <a16:creationId xmlns:a16="http://schemas.microsoft.com/office/drawing/2014/main" id="{0C87834A-534E-4C18-9C88-A334FA444354}"/>
              </a:ext>
            </a:extLst>
          </p:cNvPr>
          <p:cNvPicPr>
            <a:picLocks noChangeAspect="1"/>
          </p:cNvPicPr>
          <p:nvPr/>
        </p:nvPicPr>
        <p:blipFill>
          <a:blip r:embed="rId4"/>
          <a:stretch>
            <a:fillRect/>
          </a:stretch>
        </p:blipFill>
        <p:spPr>
          <a:xfrm>
            <a:off x="5548543" y="1646238"/>
            <a:ext cx="6507333" cy="2108153"/>
          </a:xfrm>
          <a:prstGeom prst="rect">
            <a:avLst/>
          </a:prstGeom>
        </p:spPr>
      </p:pic>
      <p:pic>
        <p:nvPicPr>
          <p:cNvPr id="6" name="Imatge 5">
            <a:extLst>
              <a:ext uri="{FF2B5EF4-FFF2-40B4-BE49-F238E27FC236}">
                <a16:creationId xmlns:a16="http://schemas.microsoft.com/office/drawing/2014/main" id="{4A42FACC-E45D-4995-98E4-221224A783F0}"/>
              </a:ext>
            </a:extLst>
          </p:cNvPr>
          <p:cNvPicPr>
            <a:picLocks noChangeAspect="1"/>
          </p:cNvPicPr>
          <p:nvPr/>
        </p:nvPicPr>
        <p:blipFill>
          <a:blip r:embed="rId5"/>
          <a:stretch>
            <a:fillRect/>
          </a:stretch>
        </p:blipFill>
        <p:spPr>
          <a:xfrm>
            <a:off x="154056" y="4127976"/>
            <a:ext cx="6157968" cy="2369914"/>
          </a:xfrm>
          <a:prstGeom prst="rect">
            <a:avLst/>
          </a:prstGeom>
        </p:spPr>
      </p:pic>
      <p:pic>
        <p:nvPicPr>
          <p:cNvPr id="7" name="Imatge 6">
            <a:extLst>
              <a:ext uri="{FF2B5EF4-FFF2-40B4-BE49-F238E27FC236}">
                <a16:creationId xmlns:a16="http://schemas.microsoft.com/office/drawing/2014/main" id="{7E015AB5-9484-470F-864E-5933AA884222}"/>
              </a:ext>
            </a:extLst>
          </p:cNvPr>
          <p:cNvPicPr>
            <a:picLocks noChangeAspect="1"/>
          </p:cNvPicPr>
          <p:nvPr/>
        </p:nvPicPr>
        <p:blipFill>
          <a:blip r:embed="rId6"/>
          <a:stretch>
            <a:fillRect/>
          </a:stretch>
        </p:blipFill>
        <p:spPr>
          <a:xfrm>
            <a:off x="5818228" y="4135411"/>
            <a:ext cx="6219716" cy="1426766"/>
          </a:xfrm>
          <a:prstGeom prst="rect">
            <a:avLst/>
          </a:prstGeom>
        </p:spPr>
      </p:pic>
    </p:spTree>
    <p:extLst>
      <p:ext uri="{BB962C8B-B14F-4D97-AF65-F5344CB8AC3E}">
        <p14:creationId xmlns:p14="http://schemas.microsoft.com/office/powerpoint/2010/main" val="1475307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p:txBody>
          <a:bodyPr>
            <a:normAutofit/>
          </a:bodyPr>
          <a:lstStyle/>
          <a:p>
            <a:pPr marR="0" lvl="0" algn="l" defTabSz="914400" rtl="0" eaLnBrk="1" fontAlgn="auto" latinLnBrk="0" hangingPunct="1">
              <a:lnSpc>
                <a:spcPct val="90000"/>
              </a:lnSpc>
              <a:spcBef>
                <a:spcPts val="1000"/>
              </a:spcBef>
              <a:spcAft>
                <a:spcPts val="1200"/>
              </a:spcAft>
              <a:buClrTx/>
              <a:buSzTx/>
              <a:tabLst/>
              <a:defRPr/>
            </a:pPr>
            <a:r>
              <a:rPr lang="es-ES" sz="3200" b="1" dirty="0">
                <a:solidFill>
                  <a:prstClr val="black"/>
                </a:solidFill>
                <a:latin typeface="+mn-lt"/>
                <a:ea typeface="+mn-ea"/>
                <a:cs typeface="+mn-cs"/>
              </a:rPr>
              <a:t>Ámbitos de aplicación</a:t>
            </a:r>
            <a:endParaRPr kumimoji="0" lang="es-ES" sz="3200" b="1" i="0" u="none" strike="noStrike" kern="1200" cap="none" spc="0" normalizeH="0" baseline="0" noProof="0" dirty="0">
              <a:ln>
                <a:noFill/>
              </a:ln>
              <a:solidFill>
                <a:prstClr val="black"/>
              </a:solidFill>
              <a:effectLst/>
              <a:uLnTx/>
              <a:uFillTx/>
              <a:latin typeface="+mn-lt"/>
              <a:ea typeface="+mn-ea"/>
              <a:cs typeface="+mn-cs"/>
            </a:endParaRPr>
          </a:p>
        </p:txBody>
      </p:sp>
      <p:sp>
        <p:nvSpPr>
          <p:cNvPr id="11" name="Rectangle arrodonit 4">
            <a:extLst>
              <a:ext uri="{FF2B5EF4-FFF2-40B4-BE49-F238E27FC236}">
                <a16:creationId xmlns:a16="http://schemas.microsoft.com/office/drawing/2014/main" id="{CE79745F-7989-4AC5-B91E-ED4EB389CE1D}"/>
              </a:ext>
            </a:extLst>
          </p:cNvPr>
          <p:cNvSpPr/>
          <p:nvPr/>
        </p:nvSpPr>
        <p:spPr>
          <a:xfrm>
            <a:off x="773328" y="1570466"/>
            <a:ext cx="3266010" cy="70444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SANIDAD</a:t>
            </a:r>
            <a:endParaRPr lang="es-ES" sz="2600" dirty="0">
              <a:solidFill>
                <a:schemeClr val="bg1"/>
              </a:solidFill>
              <a:latin typeface="Arial" panose="020B0604020202020204" pitchFamily="34" charset="0"/>
              <a:cs typeface="Arial" panose="020B0604020202020204" pitchFamily="34" charset="0"/>
            </a:endParaRPr>
          </a:p>
        </p:txBody>
      </p:sp>
      <p:sp>
        <p:nvSpPr>
          <p:cNvPr id="6" name="Rectangle arrodonit 4">
            <a:extLst>
              <a:ext uri="{FF2B5EF4-FFF2-40B4-BE49-F238E27FC236}">
                <a16:creationId xmlns:a16="http://schemas.microsoft.com/office/drawing/2014/main" id="{FD90012B-F471-41AA-9CF2-E2578CB15EE3}"/>
              </a:ext>
            </a:extLst>
          </p:cNvPr>
          <p:cNvSpPr/>
          <p:nvPr/>
        </p:nvSpPr>
        <p:spPr>
          <a:xfrm>
            <a:off x="649040" y="3536599"/>
            <a:ext cx="3390297" cy="70766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EDUCACIÓN</a:t>
            </a:r>
            <a:endParaRPr lang="es-ES" sz="2600" dirty="0">
              <a:solidFill>
                <a:schemeClr val="bg1"/>
              </a:solidFill>
              <a:latin typeface="Arial" panose="020B0604020202020204" pitchFamily="34" charset="0"/>
              <a:cs typeface="Arial" panose="020B0604020202020204" pitchFamily="34" charset="0"/>
            </a:endParaRPr>
          </a:p>
        </p:txBody>
      </p:sp>
      <p:sp>
        <p:nvSpPr>
          <p:cNvPr id="8" name="Rectangle arrodonit 4">
            <a:extLst>
              <a:ext uri="{FF2B5EF4-FFF2-40B4-BE49-F238E27FC236}">
                <a16:creationId xmlns:a16="http://schemas.microsoft.com/office/drawing/2014/main" id="{690EBA4C-1766-445E-970A-615C399763AB}"/>
              </a:ext>
            </a:extLst>
          </p:cNvPr>
          <p:cNvSpPr/>
          <p:nvPr/>
        </p:nvSpPr>
        <p:spPr>
          <a:xfrm>
            <a:off x="773329" y="2382119"/>
            <a:ext cx="3266011" cy="79320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dirty="0">
                <a:solidFill>
                  <a:schemeClr val="bg1"/>
                </a:solidFill>
                <a:latin typeface="Arial" panose="020B0604020202020204" pitchFamily="34" charset="0"/>
                <a:cs typeface="Arial" panose="020B0604020202020204" pitchFamily="34" charset="0"/>
              </a:rPr>
              <a:t>INFRAESTRUCTURAS</a:t>
            </a:r>
            <a:endParaRPr lang="es-ES" sz="2200" dirty="0">
              <a:solidFill>
                <a:schemeClr val="bg1"/>
              </a:solidFill>
              <a:latin typeface="Arial" panose="020B0604020202020204" pitchFamily="34" charset="0"/>
              <a:cs typeface="Arial" panose="020B0604020202020204" pitchFamily="34" charset="0"/>
            </a:endParaRPr>
          </a:p>
        </p:txBody>
      </p:sp>
      <p:sp>
        <p:nvSpPr>
          <p:cNvPr id="13" name="Rectangle arrodonit 4">
            <a:extLst>
              <a:ext uri="{FF2B5EF4-FFF2-40B4-BE49-F238E27FC236}">
                <a16:creationId xmlns:a16="http://schemas.microsoft.com/office/drawing/2014/main" id="{2E37220D-6AA0-478C-9A54-FA4F6D424626}"/>
              </a:ext>
            </a:extLst>
          </p:cNvPr>
          <p:cNvSpPr/>
          <p:nvPr/>
        </p:nvSpPr>
        <p:spPr>
          <a:xfrm>
            <a:off x="649041" y="4369827"/>
            <a:ext cx="3390296" cy="62131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EMPLEO</a:t>
            </a:r>
            <a:endParaRPr lang="es-ES" sz="2600" dirty="0">
              <a:solidFill>
                <a:schemeClr val="bg1"/>
              </a:solidFill>
              <a:latin typeface="Arial" panose="020B0604020202020204" pitchFamily="34" charset="0"/>
              <a:cs typeface="Arial" panose="020B0604020202020204" pitchFamily="34" charset="0"/>
            </a:endParaRPr>
          </a:p>
        </p:txBody>
      </p:sp>
      <p:sp>
        <p:nvSpPr>
          <p:cNvPr id="15" name="Rectangle arrodonit 4">
            <a:extLst>
              <a:ext uri="{FF2B5EF4-FFF2-40B4-BE49-F238E27FC236}">
                <a16:creationId xmlns:a16="http://schemas.microsoft.com/office/drawing/2014/main" id="{CA3B428F-9645-4393-B964-71CA8A684ADD}"/>
              </a:ext>
            </a:extLst>
          </p:cNvPr>
          <p:cNvSpPr/>
          <p:nvPr/>
        </p:nvSpPr>
        <p:spPr>
          <a:xfrm>
            <a:off x="649041" y="5205257"/>
            <a:ext cx="3390296" cy="75758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SERVICIOS SOCIALES</a:t>
            </a:r>
            <a:endParaRPr lang="es-ES" sz="2600" dirty="0">
              <a:solidFill>
                <a:schemeClr val="bg1"/>
              </a:solidFill>
              <a:latin typeface="Arial" panose="020B0604020202020204" pitchFamily="34" charset="0"/>
              <a:cs typeface="Arial" panose="020B0604020202020204" pitchFamily="34" charset="0"/>
            </a:endParaRPr>
          </a:p>
        </p:txBody>
      </p:sp>
      <p:sp>
        <p:nvSpPr>
          <p:cNvPr id="2" name="Rectangle arrodonit 4">
            <a:extLst>
              <a:ext uri="{FF2B5EF4-FFF2-40B4-BE49-F238E27FC236}">
                <a16:creationId xmlns:a16="http://schemas.microsoft.com/office/drawing/2014/main" id="{099489CD-EF4A-400E-8F9E-DA887A380819}"/>
              </a:ext>
            </a:extLst>
          </p:cNvPr>
          <p:cNvSpPr/>
          <p:nvPr/>
        </p:nvSpPr>
        <p:spPr>
          <a:xfrm>
            <a:off x="649040" y="6176963"/>
            <a:ext cx="3390296" cy="59002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JUSTÍCIA</a:t>
            </a:r>
            <a:endParaRPr lang="es-ES" sz="2600" dirty="0">
              <a:solidFill>
                <a:schemeClr val="bg1"/>
              </a:solidFill>
              <a:latin typeface="Arial" panose="020B0604020202020204" pitchFamily="34" charset="0"/>
              <a:cs typeface="Arial" panose="020B0604020202020204" pitchFamily="34" charset="0"/>
            </a:endParaRPr>
          </a:p>
        </p:txBody>
      </p:sp>
      <p:sp>
        <p:nvSpPr>
          <p:cNvPr id="3" name="Rectangle arrodonit 4">
            <a:extLst>
              <a:ext uri="{FF2B5EF4-FFF2-40B4-BE49-F238E27FC236}">
                <a16:creationId xmlns:a16="http://schemas.microsoft.com/office/drawing/2014/main" id="{8C51571F-E402-42C6-B71F-57077FFBF965}"/>
              </a:ext>
            </a:extLst>
          </p:cNvPr>
          <p:cNvSpPr/>
          <p:nvPr/>
        </p:nvSpPr>
        <p:spPr>
          <a:xfrm>
            <a:off x="4666928" y="1415665"/>
            <a:ext cx="6686872" cy="193290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ca-ES" sz="2400" b="1" dirty="0">
                <a:solidFill>
                  <a:srgbClr val="00395D"/>
                </a:solidFill>
                <a:latin typeface="Arial" panose="020B0604020202020204" pitchFamily="34" charset="0"/>
                <a:cs typeface="Arial" panose="020B0604020202020204" pitchFamily="34" charset="0"/>
              </a:rPr>
              <a:t>Me</a:t>
            </a:r>
            <a:r>
              <a:rPr lang="es-ES" sz="2400" b="1" dirty="0" err="1">
                <a:solidFill>
                  <a:srgbClr val="00395D"/>
                </a:solidFill>
                <a:latin typeface="Arial" panose="020B0604020202020204" pitchFamily="34" charset="0"/>
                <a:cs typeface="Arial" panose="020B0604020202020204" pitchFamily="34" charset="0"/>
              </a:rPr>
              <a:t>todologías</a:t>
            </a:r>
            <a:r>
              <a:rPr lang="es-ES" sz="2400" b="1" dirty="0">
                <a:solidFill>
                  <a:srgbClr val="00395D"/>
                </a:solidFill>
                <a:latin typeface="Arial" panose="020B0604020202020204" pitchFamily="34" charset="0"/>
                <a:cs typeface="Arial" panose="020B0604020202020204" pitchFamily="34" charset="0"/>
              </a:rPr>
              <a:t> y herramientas consolidadas (y aceptadas)</a:t>
            </a:r>
          </a:p>
          <a:p>
            <a:pPr marL="342900" indent="-342900">
              <a:buFont typeface="Arial" panose="020B0604020202020204" pitchFamily="34" charset="0"/>
              <a:buChar char="•"/>
            </a:pPr>
            <a:r>
              <a:rPr lang="es-ES" sz="2400" b="1" dirty="0">
                <a:solidFill>
                  <a:srgbClr val="00395D"/>
                </a:solidFill>
                <a:latin typeface="Arial" panose="020B0604020202020204" pitchFamily="34" charset="0"/>
                <a:cs typeface="Arial" panose="020B0604020202020204" pitchFamily="34" charset="0"/>
              </a:rPr>
              <a:t>Incorporación explícita y (parcialmente) transparente en el proceso de toma de decisiones</a:t>
            </a:r>
          </a:p>
        </p:txBody>
      </p:sp>
      <p:sp>
        <p:nvSpPr>
          <p:cNvPr id="5" name="Rectangle arrodonit 4">
            <a:extLst>
              <a:ext uri="{FF2B5EF4-FFF2-40B4-BE49-F238E27FC236}">
                <a16:creationId xmlns:a16="http://schemas.microsoft.com/office/drawing/2014/main" id="{ABD8BEB4-D8E0-4D06-9828-0BD2239615D9}"/>
              </a:ext>
            </a:extLst>
          </p:cNvPr>
          <p:cNvSpPr/>
          <p:nvPr/>
        </p:nvSpPr>
        <p:spPr>
          <a:xfrm>
            <a:off x="4666928" y="3509428"/>
            <a:ext cx="6686872" cy="313106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ES" sz="2400" b="1" dirty="0">
                <a:solidFill>
                  <a:srgbClr val="00395D"/>
                </a:solidFill>
                <a:latin typeface="Arial" panose="020B0604020202020204" pitchFamily="34" charset="0"/>
                <a:cs typeface="Arial" panose="020B0604020202020204" pitchFamily="34" charset="0"/>
              </a:rPr>
              <a:t>Corpus creciente de estudios y evidencias (en paralelo al desarrollo de evaluaciones de impacto en estos ámbitos)</a:t>
            </a:r>
          </a:p>
          <a:p>
            <a:pPr marL="342900" indent="-342900">
              <a:buFont typeface="Arial" panose="020B0604020202020204" pitchFamily="34" charset="0"/>
              <a:buChar char="•"/>
            </a:pPr>
            <a:r>
              <a:rPr lang="es-ES" sz="2400" b="1" dirty="0">
                <a:solidFill>
                  <a:srgbClr val="00395D"/>
                </a:solidFill>
                <a:latin typeface="Arial" panose="020B0604020202020204" pitchFamily="34" charset="0"/>
                <a:cs typeface="Arial" panose="020B0604020202020204" pitchFamily="34" charset="0"/>
              </a:rPr>
              <a:t>Desarrollo de herramientas </a:t>
            </a:r>
          </a:p>
          <a:p>
            <a:pPr marL="342900" indent="-342900">
              <a:buFont typeface="Arial" panose="020B0604020202020204" pitchFamily="34" charset="0"/>
              <a:buChar char="•"/>
            </a:pPr>
            <a:r>
              <a:rPr lang="es-ES" sz="2400" b="1" dirty="0">
                <a:solidFill>
                  <a:srgbClr val="00395D"/>
                </a:solidFill>
                <a:latin typeface="Arial" panose="020B0604020202020204" pitchFamily="34" charset="0"/>
                <a:cs typeface="Arial" panose="020B0604020202020204" pitchFamily="34" charset="0"/>
              </a:rPr>
              <a:t>Avances en la incorporación implícita en el proceso de toma de decisiones</a:t>
            </a:r>
          </a:p>
          <a:p>
            <a:pPr marL="342900" indent="-342900">
              <a:buFont typeface="Arial" panose="020B0604020202020204" pitchFamily="34" charset="0"/>
              <a:buChar char="•"/>
            </a:pPr>
            <a:endParaRPr lang="es-ES" sz="2400" b="1" dirty="0">
              <a:solidFill>
                <a:srgbClr val="00395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048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p:txBody>
          <a:bodyPr/>
          <a:lstStyle/>
          <a:p>
            <a:pPr lvl="0"/>
            <a:r>
              <a:rPr lang="es-ES" dirty="0"/>
              <a:t>Ámbitos de aplicación</a:t>
            </a:r>
            <a:r>
              <a:rPr lang="es-ES" noProof="0" dirty="0"/>
              <a:t> </a:t>
            </a:r>
          </a:p>
        </p:txBody>
      </p:sp>
      <p:pic>
        <p:nvPicPr>
          <p:cNvPr id="8" name="Picture 2">
            <a:extLst>
              <a:ext uri="{FF2B5EF4-FFF2-40B4-BE49-F238E27FC236}">
                <a16:creationId xmlns:a16="http://schemas.microsoft.com/office/drawing/2014/main" id="{12BEDB88-5052-47C2-9EE7-E440DFEC5D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2011" t="13103" r="29739" b="13136"/>
          <a:stretch/>
        </p:blipFill>
        <p:spPr>
          <a:xfrm>
            <a:off x="4754085" y="1646238"/>
            <a:ext cx="3322035" cy="3919538"/>
          </a:xfrm>
        </p:spPr>
      </p:pic>
      <p:pic>
        <p:nvPicPr>
          <p:cNvPr id="9" name="Imatge 8">
            <a:extLst>
              <a:ext uri="{FF2B5EF4-FFF2-40B4-BE49-F238E27FC236}">
                <a16:creationId xmlns:a16="http://schemas.microsoft.com/office/drawing/2014/main" id="{258EC853-5657-4B17-974A-5153E4011CA2}"/>
              </a:ext>
            </a:extLst>
          </p:cNvPr>
          <p:cNvPicPr>
            <a:picLocks noChangeAspect="1"/>
          </p:cNvPicPr>
          <p:nvPr/>
        </p:nvPicPr>
        <p:blipFill>
          <a:blip r:embed="rId4"/>
          <a:stretch>
            <a:fillRect/>
          </a:stretch>
        </p:blipFill>
        <p:spPr>
          <a:xfrm>
            <a:off x="151668" y="1646238"/>
            <a:ext cx="4455844" cy="2810609"/>
          </a:xfrm>
          <a:prstGeom prst="rect">
            <a:avLst/>
          </a:prstGeom>
        </p:spPr>
      </p:pic>
      <p:pic>
        <p:nvPicPr>
          <p:cNvPr id="2" name="Imatge 1">
            <a:extLst>
              <a:ext uri="{FF2B5EF4-FFF2-40B4-BE49-F238E27FC236}">
                <a16:creationId xmlns:a16="http://schemas.microsoft.com/office/drawing/2014/main" id="{2C8446A6-719E-42FC-84BF-378E948D0CD3}"/>
              </a:ext>
            </a:extLst>
          </p:cNvPr>
          <p:cNvPicPr>
            <a:picLocks noChangeAspect="1"/>
          </p:cNvPicPr>
          <p:nvPr/>
        </p:nvPicPr>
        <p:blipFill rotWithShape="1">
          <a:blip r:embed="rId5"/>
          <a:srcRect t="27571" r="20825" b="27961"/>
          <a:stretch/>
        </p:blipFill>
        <p:spPr>
          <a:xfrm>
            <a:off x="8214545" y="1346995"/>
            <a:ext cx="3427043" cy="2810609"/>
          </a:xfrm>
          <a:prstGeom prst="rect">
            <a:avLst/>
          </a:prstGeom>
        </p:spPr>
      </p:pic>
      <p:pic>
        <p:nvPicPr>
          <p:cNvPr id="10" name="Picture 2">
            <a:extLst>
              <a:ext uri="{FF2B5EF4-FFF2-40B4-BE49-F238E27FC236}">
                <a16:creationId xmlns:a16="http://schemas.microsoft.com/office/drawing/2014/main" id="{DE9D617B-7F7B-45CD-8205-43E5DEF371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1" r="78511" b="90082"/>
          <a:stretch/>
        </p:blipFill>
        <p:spPr bwMode="auto">
          <a:xfrm>
            <a:off x="10533360" y="4297705"/>
            <a:ext cx="1108228" cy="318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tge 2">
            <a:extLst>
              <a:ext uri="{FF2B5EF4-FFF2-40B4-BE49-F238E27FC236}">
                <a16:creationId xmlns:a16="http://schemas.microsoft.com/office/drawing/2014/main" id="{B6411CAD-2649-4902-950F-248528357131}"/>
              </a:ext>
            </a:extLst>
          </p:cNvPr>
          <p:cNvPicPr>
            <a:picLocks noChangeAspect="1"/>
          </p:cNvPicPr>
          <p:nvPr/>
        </p:nvPicPr>
        <p:blipFill rotWithShape="1">
          <a:blip r:embed="rId5"/>
          <a:srcRect l="50669" t="87328" b="1232"/>
          <a:stretch/>
        </p:blipFill>
        <p:spPr>
          <a:xfrm>
            <a:off x="6982389" y="3999907"/>
            <a:ext cx="1310921" cy="443884"/>
          </a:xfrm>
          <a:prstGeom prst="rect">
            <a:avLst/>
          </a:prstGeom>
        </p:spPr>
      </p:pic>
      <p:pic>
        <p:nvPicPr>
          <p:cNvPr id="6" name="Imatge 5">
            <a:extLst>
              <a:ext uri="{FF2B5EF4-FFF2-40B4-BE49-F238E27FC236}">
                <a16:creationId xmlns:a16="http://schemas.microsoft.com/office/drawing/2014/main" id="{05E17240-8FCE-40EA-825B-FE97018002FB}"/>
              </a:ext>
            </a:extLst>
          </p:cNvPr>
          <p:cNvPicPr>
            <a:picLocks noChangeAspect="1"/>
          </p:cNvPicPr>
          <p:nvPr/>
        </p:nvPicPr>
        <p:blipFill>
          <a:blip r:embed="rId6"/>
          <a:stretch>
            <a:fillRect/>
          </a:stretch>
        </p:blipFill>
        <p:spPr>
          <a:xfrm>
            <a:off x="7738494" y="4737050"/>
            <a:ext cx="3391531" cy="1780554"/>
          </a:xfrm>
          <a:prstGeom prst="rect">
            <a:avLst/>
          </a:prstGeom>
        </p:spPr>
      </p:pic>
      <p:pic>
        <p:nvPicPr>
          <p:cNvPr id="16" name="Imatge 15">
            <a:extLst>
              <a:ext uri="{FF2B5EF4-FFF2-40B4-BE49-F238E27FC236}">
                <a16:creationId xmlns:a16="http://schemas.microsoft.com/office/drawing/2014/main" id="{E05554C1-EEB6-468C-A577-1DF25475EC4A}"/>
              </a:ext>
            </a:extLst>
          </p:cNvPr>
          <p:cNvPicPr>
            <a:picLocks noChangeAspect="1"/>
          </p:cNvPicPr>
          <p:nvPr/>
        </p:nvPicPr>
        <p:blipFill>
          <a:blip r:embed="rId7"/>
          <a:stretch>
            <a:fillRect/>
          </a:stretch>
        </p:blipFill>
        <p:spPr>
          <a:xfrm>
            <a:off x="736523" y="4583125"/>
            <a:ext cx="5953273" cy="2088404"/>
          </a:xfrm>
          <a:prstGeom prst="rect">
            <a:avLst/>
          </a:prstGeom>
        </p:spPr>
      </p:pic>
    </p:spTree>
    <p:extLst>
      <p:ext uri="{BB962C8B-B14F-4D97-AF65-F5344CB8AC3E}">
        <p14:creationId xmlns:p14="http://schemas.microsoft.com/office/powerpoint/2010/main" val="2095460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DA54E51-7DFE-4776-BC85-BE1CDBA3F3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940"/>
          <a:stretch/>
        </p:blipFill>
        <p:spPr bwMode="auto">
          <a:xfrm>
            <a:off x="81951" y="836712"/>
            <a:ext cx="4656304" cy="1725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F6C2B7F2-74A8-4B66-8AD6-D759E88067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5009"/>
          <a:stretch/>
        </p:blipFill>
        <p:spPr bwMode="auto">
          <a:xfrm>
            <a:off x="7028873" y="776462"/>
            <a:ext cx="4984605" cy="1785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9F8E6AF9-F7BA-457F-9250-B308AF956F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3200"/>
          <a:stretch/>
        </p:blipFill>
        <p:spPr bwMode="auto">
          <a:xfrm>
            <a:off x="0" y="2322134"/>
            <a:ext cx="4738255" cy="1814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22E33880-7564-4164-8193-627962C831E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64531"/>
          <a:stretch/>
        </p:blipFill>
        <p:spPr bwMode="auto">
          <a:xfrm>
            <a:off x="7028873" y="2350686"/>
            <a:ext cx="4984605" cy="1785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tge 2">
            <a:extLst>
              <a:ext uri="{FF2B5EF4-FFF2-40B4-BE49-F238E27FC236}">
                <a16:creationId xmlns:a16="http://schemas.microsoft.com/office/drawing/2014/main" id="{F6BB5D8C-A9A2-4EAA-B539-198B845DA405}"/>
              </a:ext>
            </a:extLst>
          </p:cNvPr>
          <p:cNvPicPr>
            <a:picLocks noChangeAspect="1"/>
          </p:cNvPicPr>
          <p:nvPr/>
        </p:nvPicPr>
        <p:blipFill rotWithShape="1">
          <a:blip r:embed="rId7"/>
          <a:srcRect r="12091" b="38379"/>
          <a:stretch/>
        </p:blipFill>
        <p:spPr>
          <a:xfrm>
            <a:off x="3613147" y="1748197"/>
            <a:ext cx="4540835" cy="1147873"/>
          </a:xfrm>
          <a:prstGeom prst="rect">
            <a:avLst/>
          </a:prstGeom>
          <a:ln>
            <a:solidFill>
              <a:schemeClr val="tx1"/>
            </a:solidFill>
          </a:ln>
        </p:spPr>
      </p:pic>
      <p:pic>
        <p:nvPicPr>
          <p:cNvPr id="8" name="Imatge 7">
            <a:extLst>
              <a:ext uri="{FF2B5EF4-FFF2-40B4-BE49-F238E27FC236}">
                <a16:creationId xmlns:a16="http://schemas.microsoft.com/office/drawing/2014/main" id="{1BD71BA5-DFF6-42F4-912D-BA3446EA05C3}"/>
              </a:ext>
            </a:extLst>
          </p:cNvPr>
          <p:cNvPicPr>
            <a:picLocks noChangeAspect="1"/>
          </p:cNvPicPr>
          <p:nvPr/>
        </p:nvPicPr>
        <p:blipFill>
          <a:blip r:embed="rId8"/>
          <a:stretch>
            <a:fillRect/>
          </a:stretch>
        </p:blipFill>
        <p:spPr>
          <a:xfrm>
            <a:off x="656612" y="4047647"/>
            <a:ext cx="3506982" cy="2476535"/>
          </a:xfrm>
          <a:prstGeom prst="rect">
            <a:avLst/>
          </a:prstGeom>
          <a:ln>
            <a:solidFill>
              <a:schemeClr val="tx1"/>
            </a:solidFill>
          </a:ln>
        </p:spPr>
      </p:pic>
      <p:pic>
        <p:nvPicPr>
          <p:cNvPr id="10" name="Imatge 9">
            <a:extLst>
              <a:ext uri="{FF2B5EF4-FFF2-40B4-BE49-F238E27FC236}">
                <a16:creationId xmlns:a16="http://schemas.microsoft.com/office/drawing/2014/main" id="{F1B0A87E-2ED7-4862-9F1B-5EA0063C8834}"/>
              </a:ext>
            </a:extLst>
          </p:cNvPr>
          <p:cNvPicPr>
            <a:picLocks noChangeAspect="1"/>
          </p:cNvPicPr>
          <p:nvPr/>
        </p:nvPicPr>
        <p:blipFill rotWithShape="1">
          <a:blip r:embed="rId9"/>
          <a:srcRect b="50000"/>
          <a:stretch/>
        </p:blipFill>
        <p:spPr>
          <a:xfrm>
            <a:off x="7647473" y="4136450"/>
            <a:ext cx="3747404" cy="2638425"/>
          </a:xfrm>
          <a:prstGeom prst="rect">
            <a:avLst/>
          </a:prstGeom>
        </p:spPr>
      </p:pic>
    </p:spTree>
    <p:extLst>
      <p:ext uri="{BB962C8B-B14F-4D97-AF65-F5344CB8AC3E}">
        <p14:creationId xmlns:p14="http://schemas.microsoft.com/office/powerpoint/2010/main" val="234883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a:xfrm>
            <a:off x="856290" y="767201"/>
            <a:ext cx="11241505" cy="965201"/>
          </a:xfrm>
        </p:spPr>
        <p:txBody>
          <a:bodyPr>
            <a:normAutofit fontScale="90000"/>
          </a:bodyPr>
          <a:lstStyle/>
          <a:p>
            <a:r>
              <a:rPr lang="ca-ES" dirty="0"/>
              <a:t>Experiència comparada en la institucionalització de l’avaluació econòmica per a la presa de decisions (pressupostàries)</a:t>
            </a:r>
          </a:p>
        </p:txBody>
      </p:sp>
      <p:pic>
        <p:nvPicPr>
          <p:cNvPr id="5" name="Picture 6" descr="DIPRES - Dirección de Presupuest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333" y="2029397"/>
            <a:ext cx="1351754" cy="132204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18" t="8369" r="78041" b="61527"/>
          <a:stretch/>
        </p:blipFill>
        <p:spPr bwMode="auto">
          <a:xfrm>
            <a:off x="1667210" y="2567447"/>
            <a:ext cx="1080254" cy="104413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7" name="Picture 9" descr="Department of Finance"/>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778265" y="3466795"/>
            <a:ext cx="2938097" cy="7106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Infrastructure Austra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1732" y="4259553"/>
            <a:ext cx="2673294" cy="4443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p:cNvPicPr>
            <a:picLocks noChangeAspect="1" noChangeArrowheads="1"/>
          </p:cNvPicPr>
          <p:nvPr/>
        </p:nvPicPr>
        <p:blipFill rotWithShape="1">
          <a:blip r:embed="rId7">
            <a:extLst>
              <a:ext uri="{28A0092B-C50C-407E-A947-70E740481C1C}">
                <a14:useLocalDpi xmlns:a14="http://schemas.microsoft.com/office/drawing/2010/main" val="0"/>
              </a:ext>
            </a:extLst>
          </a:blip>
          <a:srcRect l="18841" t="22909" r="69132" b="66090"/>
          <a:stretch/>
        </p:blipFill>
        <p:spPr bwMode="auto">
          <a:xfrm>
            <a:off x="608855" y="3812419"/>
            <a:ext cx="2138609" cy="1051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806" t="26970" r="68884" b="55492"/>
          <a:stretch/>
        </p:blipFill>
        <p:spPr bwMode="auto">
          <a:xfrm>
            <a:off x="2747464" y="4116166"/>
            <a:ext cx="1390954" cy="1065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5179" t="10856" r="67834" b="80301"/>
          <a:stretch/>
        </p:blipFill>
        <p:spPr bwMode="auto">
          <a:xfrm>
            <a:off x="440422" y="5547058"/>
            <a:ext cx="2608429" cy="729882"/>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Imatge 11"/>
          <p:cNvPicPr>
            <a:picLocks noChangeAspect="1"/>
          </p:cNvPicPr>
          <p:nvPr/>
        </p:nvPicPr>
        <p:blipFill rotWithShape="1">
          <a:blip r:embed="rId10"/>
          <a:srcRect l="47192" t="10538" r="32462" b="78320"/>
          <a:stretch/>
        </p:blipFill>
        <p:spPr>
          <a:xfrm>
            <a:off x="8121087" y="2169673"/>
            <a:ext cx="3115120" cy="959597"/>
          </a:xfrm>
          <a:prstGeom prst="rect">
            <a:avLst/>
          </a:prstGeom>
        </p:spPr>
      </p:pic>
      <p:pic>
        <p:nvPicPr>
          <p:cNvPr id="13" name="Imatge 12"/>
          <p:cNvPicPr>
            <a:picLocks noChangeAspect="1"/>
          </p:cNvPicPr>
          <p:nvPr/>
        </p:nvPicPr>
        <p:blipFill rotWithShape="1">
          <a:blip r:embed="rId11"/>
          <a:srcRect l="4043" t="14416" r="77955" b="76873"/>
          <a:stretch/>
        </p:blipFill>
        <p:spPr>
          <a:xfrm>
            <a:off x="4778265" y="2198427"/>
            <a:ext cx="2813848" cy="765907"/>
          </a:xfrm>
          <a:prstGeom prst="rect">
            <a:avLst/>
          </a:prstGeom>
        </p:spPr>
      </p:pic>
      <p:pic>
        <p:nvPicPr>
          <p:cNvPr id="14" name="Imatge 13"/>
          <p:cNvPicPr>
            <a:picLocks noChangeAspect="1"/>
          </p:cNvPicPr>
          <p:nvPr/>
        </p:nvPicPr>
        <p:blipFill rotWithShape="1">
          <a:blip r:embed="rId12"/>
          <a:srcRect l="12977" t="13234" r="35588" b="74630"/>
          <a:stretch/>
        </p:blipFill>
        <p:spPr>
          <a:xfrm>
            <a:off x="5498625" y="5278324"/>
            <a:ext cx="5737582" cy="761469"/>
          </a:xfrm>
          <a:prstGeom prst="rect">
            <a:avLst/>
          </a:prstGeom>
        </p:spPr>
      </p:pic>
    </p:spTree>
    <p:extLst>
      <p:ext uri="{BB962C8B-B14F-4D97-AF65-F5344CB8AC3E}">
        <p14:creationId xmlns:p14="http://schemas.microsoft.com/office/powerpoint/2010/main" val="3819532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a:xfrm>
            <a:off x="856290" y="767201"/>
            <a:ext cx="11241505" cy="965201"/>
          </a:xfrm>
        </p:spPr>
        <p:txBody>
          <a:bodyPr>
            <a:normAutofit fontScale="90000"/>
          </a:bodyPr>
          <a:lstStyle/>
          <a:p>
            <a:r>
              <a:rPr lang="ca-ES" dirty="0"/>
              <a:t>Experiència comparada en la institucionalització de l’avaluació econòmica per a la presa de decisions (pressupostàries)</a:t>
            </a:r>
          </a:p>
        </p:txBody>
      </p:sp>
      <p:sp>
        <p:nvSpPr>
          <p:cNvPr id="5" name="Rectangle arrodonit 4"/>
          <p:cNvSpPr/>
          <p:nvPr/>
        </p:nvSpPr>
        <p:spPr>
          <a:xfrm>
            <a:off x="856290" y="1982807"/>
            <a:ext cx="3024000" cy="972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900" b="1" dirty="0">
                <a:solidFill>
                  <a:srgbClr val="00395D"/>
                </a:solidFill>
                <a:latin typeface="Arial" panose="020B0604020202020204" pitchFamily="34" charset="0"/>
                <a:cs typeface="Arial" panose="020B0604020202020204" pitchFamily="34" charset="0"/>
              </a:rPr>
              <a:t>Integració en el cicle pressupostari</a:t>
            </a:r>
            <a:endParaRPr lang="ca-ES" sz="1900" dirty="0">
              <a:solidFill>
                <a:srgbClr val="00395D"/>
              </a:solidFill>
              <a:latin typeface="Arial" panose="020B0604020202020204" pitchFamily="34" charset="0"/>
              <a:cs typeface="Arial" panose="020B0604020202020204" pitchFamily="34" charset="0"/>
            </a:endParaRPr>
          </a:p>
        </p:txBody>
      </p:sp>
      <p:sp>
        <p:nvSpPr>
          <p:cNvPr id="6" name="Rectangle arrodonit 5"/>
          <p:cNvSpPr/>
          <p:nvPr/>
        </p:nvSpPr>
        <p:spPr>
          <a:xfrm>
            <a:off x="4454534" y="1982807"/>
            <a:ext cx="3024000" cy="972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900" dirty="0">
                <a:solidFill>
                  <a:srgbClr val="00395D"/>
                </a:solidFill>
                <a:latin typeface="Arial" panose="020B0604020202020204" pitchFamily="34" charset="0"/>
                <a:cs typeface="Arial" panose="020B0604020202020204" pitchFamily="34" charset="0"/>
              </a:rPr>
              <a:t>Principalment per a </a:t>
            </a:r>
            <a:r>
              <a:rPr lang="ca-ES" sz="1900" b="1" dirty="0">
                <a:solidFill>
                  <a:srgbClr val="00395D"/>
                </a:solidFill>
                <a:latin typeface="Arial" panose="020B0604020202020204" pitchFamily="34" charset="0"/>
                <a:cs typeface="Arial" panose="020B0604020202020204" pitchFamily="34" charset="0"/>
              </a:rPr>
              <a:t>inversions</a:t>
            </a:r>
            <a:r>
              <a:rPr lang="ca-ES" sz="1900" dirty="0">
                <a:solidFill>
                  <a:srgbClr val="00395D"/>
                </a:solidFill>
                <a:latin typeface="Arial" panose="020B0604020202020204" pitchFamily="34" charset="0"/>
                <a:cs typeface="Arial" panose="020B0604020202020204" pitchFamily="34" charset="0"/>
              </a:rPr>
              <a:t> (</a:t>
            </a:r>
            <a:r>
              <a:rPr lang="ca-ES" sz="1900" b="1" dirty="0">
                <a:solidFill>
                  <a:srgbClr val="00395D"/>
                </a:solidFill>
                <a:latin typeface="Arial" panose="020B0604020202020204" pitchFamily="34" charset="0"/>
                <a:cs typeface="Arial" panose="020B0604020202020204" pitchFamily="34" charset="0"/>
              </a:rPr>
              <a:t>també</a:t>
            </a:r>
            <a:r>
              <a:rPr lang="ca-ES" sz="1900" dirty="0">
                <a:solidFill>
                  <a:srgbClr val="00395D"/>
                </a:solidFill>
                <a:latin typeface="Arial" panose="020B0604020202020204" pitchFamily="34" charset="0"/>
                <a:cs typeface="Arial" panose="020B0604020202020204" pitchFamily="34" charset="0"/>
              </a:rPr>
              <a:t> en despeses </a:t>
            </a:r>
            <a:r>
              <a:rPr lang="ca-ES" sz="1900" b="1" dirty="0">
                <a:solidFill>
                  <a:srgbClr val="00395D"/>
                </a:solidFill>
                <a:latin typeface="Arial" panose="020B0604020202020204" pitchFamily="34" charset="0"/>
                <a:cs typeface="Arial" panose="020B0604020202020204" pitchFamily="34" charset="0"/>
              </a:rPr>
              <a:t>corrents</a:t>
            </a:r>
            <a:r>
              <a:rPr lang="ca-ES" sz="1900" dirty="0">
                <a:solidFill>
                  <a:srgbClr val="00395D"/>
                </a:solidFill>
                <a:latin typeface="Arial" panose="020B0604020202020204" pitchFamily="34" charset="0"/>
                <a:cs typeface="Arial" panose="020B0604020202020204" pitchFamily="34" charset="0"/>
              </a:rPr>
              <a:t>)</a:t>
            </a:r>
            <a:endParaRPr lang="ca-ES" sz="1900" b="1" dirty="0">
              <a:solidFill>
                <a:srgbClr val="00395D"/>
              </a:solidFill>
              <a:latin typeface="Arial" panose="020B0604020202020204" pitchFamily="34" charset="0"/>
              <a:cs typeface="Arial" panose="020B0604020202020204" pitchFamily="34" charset="0"/>
            </a:endParaRPr>
          </a:p>
        </p:txBody>
      </p:sp>
      <p:sp>
        <p:nvSpPr>
          <p:cNvPr id="7" name="Rectangle arrodonit 6"/>
          <p:cNvSpPr/>
          <p:nvPr/>
        </p:nvSpPr>
        <p:spPr>
          <a:xfrm>
            <a:off x="8169886" y="1982807"/>
            <a:ext cx="3024000" cy="972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900" dirty="0">
                <a:solidFill>
                  <a:srgbClr val="00395D"/>
                </a:solidFill>
                <a:latin typeface="Arial" panose="020B0604020202020204" pitchFamily="34" charset="0"/>
                <a:cs typeface="Arial" panose="020B0604020202020204" pitchFamily="34" charset="0"/>
              </a:rPr>
              <a:t>Existència de </a:t>
            </a:r>
            <a:r>
              <a:rPr lang="ca-ES" sz="1900" b="1" dirty="0">
                <a:solidFill>
                  <a:srgbClr val="00395D"/>
                </a:solidFill>
                <a:latin typeface="Arial" panose="020B0604020202020204" pitchFamily="34" charset="0"/>
                <a:cs typeface="Arial" panose="020B0604020202020204" pitchFamily="34" charset="0"/>
              </a:rPr>
              <a:t>recursos, directrius i requeriments</a:t>
            </a:r>
          </a:p>
        </p:txBody>
      </p:sp>
      <p:sp>
        <p:nvSpPr>
          <p:cNvPr id="8" name="Rectangle arrodonit 7"/>
          <p:cNvSpPr/>
          <p:nvPr/>
        </p:nvSpPr>
        <p:spPr>
          <a:xfrm>
            <a:off x="2636964" y="3344611"/>
            <a:ext cx="3024000" cy="972000"/>
          </a:xfrm>
          <a:prstGeom prst="roundRect">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900" dirty="0">
                <a:solidFill>
                  <a:srgbClr val="00395D"/>
                </a:solidFill>
                <a:latin typeface="Arial" panose="020B0604020202020204" pitchFamily="34" charset="0"/>
                <a:cs typeface="Arial" panose="020B0604020202020204" pitchFamily="34" charset="0"/>
              </a:rPr>
              <a:t>Anàlisi </a:t>
            </a:r>
            <a:r>
              <a:rPr lang="ca-ES" sz="1900" b="1" dirty="0">
                <a:solidFill>
                  <a:srgbClr val="00395D"/>
                </a:solidFill>
                <a:latin typeface="Arial" panose="020B0604020202020204" pitchFamily="34" charset="0"/>
                <a:cs typeface="Arial" panose="020B0604020202020204" pitchFamily="34" charset="0"/>
              </a:rPr>
              <a:t>modulat</a:t>
            </a:r>
            <a:r>
              <a:rPr lang="ca-ES" sz="1900" dirty="0">
                <a:solidFill>
                  <a:srgbClr val="00395D"/>
                </a:solidFill>
                <a:latin typeface="Arial" panose="020B0604020202020204" pitchFamily="34" charset="0"/>
                <a:cs typeface="Arial" panose="020B0604020202020204" pitchFamily="34" charset="0"/>
              </a:rPr>
              <a:t> segons </a:t>
            </a:r>
            <a:r>
              <a:rPr lang="ca-ES" sz="1900" b="1" dirty="0">
                <a:solidFill>
                  <a:srgbClr val="00395D"/>
                </a:solidFill>
                <a:latin typeface="Arial" panose="020B0604020202020204" pitchFamily="34" charset="0"/>
                <a:cs typeface="Arial" panose="020B0604020202020204" pitchFamily="34" charset="0"/>
              </a:rPr>
              <a:t>import </a:t>
            </a:r>
            <a:r>
              <a:rPr lang="ca-ES" sz="1900" dirty="0">
                <a:solidFill>
                  <a:srgbClr val="00395D"/>
                </a:solidFill>
                <a:latin typeface="Arial" panose="020B0604020202020204" pitchFamily="34" charset="0"/>
                <a:cs typeface="Arial" panose="020B0604020202020204" pitchFamily="34" charset="0"/>
              </a:rPr>
              <a:t>pressupostari i </a:t>
            </a:r>
            <a:r>
              <a:rPr lang="ca-ES" sz="1900" b="1" dirty="0">
                <a:solidFill>
                  <a:srgbClr val="00395D"/>
                </a:solidFill>
                <a:latin typeface="Arial" panose="020B0604020202020204" pitchFamily="34" charset="0"/>
                <a:cs typeface="Arial" panose="020B0604020202020204" pitchFamily="34" charset="0"/>
              </a:rPr>
              <a:t>rellevància estratègica</a:t>
            </a:r>
          </a:p>
        </p:txBody>
      </p:sp>
      <p:sp>
        <p:nvSpPr>
          <p:cNvPr id="9" name="Rectangle arrodonit 8"/>
          <p:cNvSpPr/>
          <p:nvPr/>
        </p:nvSpPr>
        <p:spPr>
          <a:xfrm>
            <a:off x="856290" y="4652881"/>
            <a:ext cx="3024000" cy="9720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900" dirty="0">
                <a:solidFill>
                  <a:srgbClr val="00395D"/>
                </a:solidFill>
                <a:latin typeface="Arial" panose="020B0604020202020204" pitchFamily="34" charset="0"/>
                <a:cs typeface="Arial" panose="020B0604020202020204" pitchFamily="34" charset="0"/>
              </a:rPr>
              <a:t>Forta </a:t>
            </a:r>
            <a:r>
              <a:rPr lang="ca-ES" sz="1900" b="1" dirty="0">
                <a:solidFill>
                  <a:srgbClr val="00395D"/>
                </a:solidFill>
                <a:latin typeface="Arial" panose="020B0604020202020204" pitchFamily="34" charset="0"/>
                <a:cs typeface="Arial" panose="020B0604020202020204" pitchFamily="34" charset="0"/>
              </a:rPr>
              <a:t>pressió</a:t>
            </a:r>
            <a:r>
              <a:rPr lang="ca-ES" sz="1900" dirty="0">
                <a:solidFill>
                  <a:srgbClr val="00395D"/>
                </a:solidFill>
                <a:latin typeface="Arial" panose="020B0604020202020204" pitchFamily="34" charset="0"/>
                <a:cs typeface="Arial" panose="020B0604020202020204" pitchFamily="34" charset="0"/>
              </a:rPr>
              <a:t> d’avaluació </a:t>
            </a:r>
            <a:r>
              <a:rPr lang="ca-ES" sz="1900" b="1" dirty="0">
                <a:solidFill>
                  <a:srgbClr val="00395D"/>
                </a:solidFill>
                <a:latin typeface="Arial" panose="020B0604020202020204" pitchFamily="34" charset="0"/>
                <a:cs typeface="Arial" panose="020B0604020202020204" pitchFamily="34" charset="0"/>
              </a:rPr>
              <a:t>ex-</a:t>
            </a:r>
            <a:r>
              <a:rPr lang="ca-ES" sz="1900" b="1" dirty="0" err="1">
                <a:solidFill>
                  <a:srgbClr val="00395D"/>
                </a:solidFill>
                <a:latin typeface="Arial" panose="020B0604020202020204" pitchFamily="34" charset="0"/>
                <a:cs typeface="Arial" panose="020B0604020202020204" pitchFamily="34" charset="0"/>
              </a:rPr>
              <a:t>ante</a:t>
            </a:r>
            <a:r>
              <a:rPr lang="ca-ES" sz="1900" b="1" dirty="0">
                <a:solidFill>
                  <a:srgbClr val="00395D"/>
                </a:solidFill>
                <a:latin typeface="Arial" panose="020B0604020202020204" pitchFamily="34" charset="0"/>
                <a:cs typeface="Arial" panose="020B0604020202020204" pitchFamily="34" charset="0"/>
              </a:rPr>
              <a:t> </a:t>
            </a:r>
            <a:r>
              <a:rPr lang="ca-ES" sz="1900" dirty="0">
                <a:solidFill>
                  <a:srgbClr val="00395D"/>
                </a:solidFill>
                <a:latin typeface="Arial" panose="020B0604020202020204" pitchFamily="34" charset="0"/>
                <a:cs typeface="Arial" panose="020B0604020202020204" pitchFamily="34" charset="0"/>
              </a:rPr>
              <a:t>per a </a:t>
            </a:r>
            <a:r>
              <a:rPr lang="ca-ES" sz="1900" b="1" dirty="0">
                <a:solidFill>
                  <a:srgbClr val="00395D"/>
                </a:solidFill>
                <a:latin typeface="Arial" panose="020B0604020202020204" pitchFamily="34" charset="0"/>
                <a:cs typeface="Arial" panose="020B0604020202020204" pitchFamily="34" charset="0"/>
              </a:rPr>
              <a:t>selecció/priorització</a:t>
            </a:r>
            <a:r>
              <a:rPr lang="ca-ES" sz="1900" dirty="0">
                <a:solidFill>
                  <a:srgbClr val="00395D"/>
                </a:solidFill>
                <a:latin typeface="Arial" panose="020B0604020202020204" pitchFamily="34" charset="0"/>
                <a:cs typeface="Arial" panose="020B0604020202020204" pitchFamily="34" charset="0"/>
              </a:rPr>
              <a:t> </a:t>
            </a:r>
          </a:p>
        </p:txBody>
      </p:sp>
      <p:sp>
        <p:nvSpPr>
          <p:cNvPr id="10" name="Rectangle arrodonit 9"/>
          <p:cNvSpPr/>
          <p:nvPr/>
        </p:nvSpPr>
        <p:spPr>
          <a:xfrm>
            <a:off x="4571642" y="4652881"/>
            <a:ext cx="3024000" cy="9720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900" dirty="0">
                <a:solidFill>
                  <a:srgbClr val="00395D"/>
                </a:solidFill>
                <a:latin typeface="Arial" panose="020B0604020202020204" pitchFamily="34" charset="0"/>
                <a:cs typeface="Arial" panose="020B0604020202020204" pitchFamily="34" charset="0"/>
              </a:rPr>
              <a:t>Avaluació </a:t>
            </a:r>
            <a:r>
              <a:rPr lang="ca-ES" sz="1900" b="1" dirty="0">
                <a:solidFill>
                  <a:srgbClr val="00395D"/>
                </a:solidFill>
                <a:latin typeface="Arial" panose="020B0604020202020204" pitchFamily="34" charset="0"/>
                <a:cs typeface="Arial" panose="020B0604020202020204" pitchFamily="34" charset="0"/>
              </a:rPr>
              <a:t>in-</a:t>
            </a:r>
            <a:r>
              <a:rPr lang="ca-ES" sz="1900" b="1" dirty="0" err="1">
                <a:solidFill>
                  <a:srgbClr val="00395D"/>
                </a:solidFill>
                <a:latin typeface="Arial" panose="020B0604020202020204" pitchFamily="34" charset="0"/>
                <a:cs typeface="Arial" panose="020B0604020202020204" pitchFamily="34" charset="0"/>
              </a:rPr>
              <a:t>itinere</a:t>
            </a:r>
            <a:r>
              <a:rPr lang="ca-ES" sz="1900" dirty="0">
                <a:solidFill>
                  <a:srgbClr val="00395D"/>
                </a:solidFill>
                <a:latin typeface="Arial" panose="020B0604020202020204" pitchFamily="34" charset="0"/>
                <a:cs typeface="Arial" panose="020B0604020202020204" pitchFamily="34" charset="0"/>
              </a:rPr>
              <a:t> per a </a:t>
            </a:r>
            <a:r>
              <a:rPr lang="ca-ES" sz="1900" b="1" dirty="0">
                <a:solidFill>
                  <a:srgbClr val="00395D"/>
                </a:solidFill>
                <a:latin typeface="Arial" panose="020B0604020202020204" pitchFamily="34" charset="0"/>
                <a:cs typeface="Arial" panose="020B0604020202020204" pitchFamily="34" charset="0"/>
              </a:rPr>
              <a:t>projectes de llarga durada</a:t>
            </a:r>
          </a:p>
        </p:txBody>
      </p:sp>
      <p:sp>
        <p:nvSpPr>
          <p:cNvPr id="11" name="Rectangle arrodonit 10"/>
          <p:cNvSpPr/>
          <p:nvPr/>
        </p:nvSpPr>
        <p:spPr>
          <a:xfrm>
            <a:off x="8169886" y="4652881"/>
            <a:ext cx="3024000" cy="9720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900" dirty="0">
                <a:solidFill>
                  <a:srgbClr val="00395D"/>
                </a:solidFill>
                <a:latin typeface="Arial" panose="020B0604020202020204" pitchFamily="34" charset="0"/>
                <a:cs typeface="Arial" panose="020B0604020202020204" pitchFamily="34" charset="0"/>
              </a:rPr>
              <a:t>Avaluació </a:t>
            </a:r>
            <a:r>
              <a:rPr lang="ca-ES" sz="1900" b="1" dirty="0">
                <a:solidFill>
                  <a:srgbClr val="00395D"/>
                </a:solidFill>
                <a:latin typeface="Arial" panose="020B0604020202020204" pitchFamily="34" charset="0"/>
                <a:cs typeface="Arial" panose="020B0604020202020204" pitchFamily="34" charset="0"/>
              </a:rPr>
              <a:t>ex-post</a:t>
            </a:r>
            <a:r>
              <a:rPr lang="ca-ES" sz="1900" dirty="0">
                <a:solidFill>
                  <a:srgbClr val="00395D"/>
                </a:solidFill>
                <a:latin typeface="Arial" panose="020B0604020202020204" pitchFamily="34" charset="0"/>
                <a:cs typeface="Arial" panose="020B0604020202020204" pitchFamily="34" charset="0"/>
              </a:rPr>
              <a:t> </a:t>
            </a:r>
            <a:r>
              <a:rPr lang="ca-ES" sz="1900" b="1" dirty="0">
                <a:solidFill>
                  <a:srgbClr val="00395D"/>
                </a:solidFill>
                <a:latin typeface="Arial" panose="020B0604020202020204" pitchFamily="34" charset="0"/>
                <a:cs typeface="Arial" panose="020B0604020202020204" pitchFamily="34" charset="0"/>
              </a:rPr>
              <a:t>~aleatòria </a:t>
            </a:r>
            <a:r>
              <a:rPr lang="ca-ES" sz="1900" dirty="0">
                <a:solidFill>
                  <a:srgbClr val="00395D"/>
                </a:solidFill>
                <a:latin typeface="Arial" panose="020B0604020202020204" pitchFamily="34" charset="0"/>
                <a:cs typeface="Arial" panose="020B0604020202020204" pitchFamily="34" charset="0"/>
              </a:rPr>
              <a:t>d’iniciatives i projectes</a:t>
            </a:r>
          </a:p>
        </p:txBody>
      </p:sp>
      <p:sp>
        <p:nvSpPr>
          <p:cNvPr id="12" name="Rectangle arrodonit 11"/>
          <p:cNvSpPr/>
          <p:nvPr/>
        </p:nvSpPr>
        <p:spPr>
          <a:xfrm>
            <a:off x="6398837" y="3356177"/>
            <a:ext cx="3024000" cy="972000"/>
          </a:xfrm>
          <a:prstGeom prst="roundRect">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900" b="1" dirty="0">
                <a:solidFill>
                  <a:srgbClr val="00395D"/>
                </a:solidFill>
                <a:latin typeface="Arial" panose="020B0604020202020204" pitchFamily="34" charset="0"/>
                <a:cs typeface="Arial" panose="020B0604020202020204" pitchFamily="34" charset="0"/>
              </a:rPr>
              <a:t>ACB i AMC </a:t>
            </a:r>
            <a:r>
              <a:rPr lang="ca-ES" sz="1900" dirty="0">
                <a:solidFill>
                  <a:srgbClr val="00395D"/>
                </a:solidFill>
                <a:latin typeface="Arial" panose="020B0604020202020204" pitchFamily="34" charset="0"/>
                <a:cs typeface="Arial" panose="020B0604020202020204" pitchFamily="34" charset="0"/>
              </a:rPr>
              <a:t>tècniques més freqüents (inversions)</a:t>
            </a:r>
            <a:endParaRPr lang="ca-ES" sz="1900" b="1" dirty="0">
              <a:solidFill>
                <a:srgbClr val="00395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312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p:txBody>
          <a:bodyPr/>
          <a:lstStyle/>
          <a:p>
            <a:r>
              <a:rPr lang="es-ES" b="1" dirty="0"/>
              <a:t>Contenido</a:t>
            </a:r>
          </a:p>
        </p:txBody>
      </p:sp>
      <p:sp>
        <p:nvSpPr>
          <p:cNvPr id="5" name="Marcador de contenido 4">
            <a:extLst>
              <a:ext uri="{FF2B5EF4-FFF2-40B4-BE49-F238E27FC236}">
                <a16:creationId xmlns:a16="http://schemas.microsoft.com/office/drawing/2014/main" id="{04676481-8441-44C6-82C5-677A2DC0E94B}"/>
              </a:ext>
            </a:extLst>
          </p:cNvPr>
          <p:cNvSpPr>
            <a:spLocks noGrp="1"/>
          </p:cNvSpPr>
          <p:nvPr>
            <p:ph idx="1"/>
          </p:nvPr>
        </p:nvSpPr>
        <p:spPr>
          <a:xfrm>
            <a:off x="838200" y="1825626"/>
            <a:ext cx="10515600" cy="4175680"/>
          </a:xfrm>
        </p:spPr>
        <p:txBody>
          <a:bodyPr>
            <a:normAutofit lnSpcReduction="10000"/>
          </a:bodyPr>
          <a:lstStyle/>
          <a:p>
            <a:pPr>
              <a:spcAft>
                <a:spcPts val="1200"/>
              </a:spcAft>
            </a:pPr>
            <a:r>
              <a:rPr lang="es-ES" sz="3800" dirty="0"/>
              <a:t>Utilidad de la evaluación económica en la toma de decisiones</a:t>
            </a:r>
          </a:p>
          <a:p>
            <a:pPr>
              <a:spcAft>
                <a:spcPts val="1200"/>
              </a:spcAft>
            </a:pPr>
            <a:r>
              <a:rPr lang="es-ES" sz="3800" dirty="0"/>
              <a:t>Definición y conceptos básicos </a:t>
            </a:r>
          </a:p>
          <a:p>
            <a:pPr>
              <a:spcAft>
                <a:spcPts val="1200"/>
              </a:spcAft>
            </a:pPr>
            <a:r>
              <a:rPr lang="es-ES" sz="3800" dirty="0"/>
              <a:t>Ámbitos de aplicación</a:t>
            </a:r>
          </a:p>
          <a:p>
            <a:pPr>
              <a:spcAft>
                <a:spcPts val="1200"/>
              </a:spcAft>
            </a:pPr>
            <a:r>
              <a:rPr lang="es-ES" sz="3800" dirty="0"/>
              <a:t>Institucionalización de la evaluación económica para la toma de decisiones </a:t>
            </a:r>
          </a:p>
          <a:p>
            <a:endParaRPr lang="es-ES" dirty="0"/>
          </a:p>
        </p:txBody>
      </p:sp>
    </p:spTree>
    <p:extLst>
      <p:ext uri="{BB962C8B-B14F-4D97-AF65-F5344CB8AC3E}">
        <p14:creationId xmlns:p14="http://schemas.microsoft.com/office/powerpoint/2010/main" val="3128226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838200" y="843101"/>
            <a:ext cx="10515600" cy="965201"/>
          </a:xfrm>
        </p:spPr>
        <p:txBody>
          <a:bodyPr>
            <a:normAutofit fontScale="90000"/>
          </a:bodyPr>
          <a:lstStyle/>
          <a:p>
            <a:r>
              <a:rPr lang="ca-ES" dirty="0"/>
              <a:t>Generalitat de Catalunya: Requeriments d’avaluació econòmica ex-</a:t>
            </a:r>
            <a:r>
              <a:rPr lang="ca-ES" dirty="0" err="1"/>
              <a:t>ante</a:t>
            </a:r>
            <a:r>
              <a:rPr lang="ca-ES" dirty="0"/>
              <a:t> (+ ex-post) – Els Informes d’Impacte Econòmic i Social</a:t>
            </a:r>
          </a:p>
        </p:txBody>
      </p:sp>
      <p:sp>
        <p:nvSpPr>
          <p:cNvPr id="4" name="Rectangle arrodonit 3"/>
          <p:cNvSpPr/>
          <p:nvPr/>
        </p:nvSpPr>
        <p:spPr>
          <a:xfrm>
            <a:off x="195484" y="2278438"/>
            <a:ext cx="1673074" cy="2427200"/>
          </a:xfrm>
          <a:prstGeom prst="roundRect">
            <a:avLst/>
          </a:prstGeom>
          <a:solidFill>
            <a:schemeClr val="accent3"/>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buFont typeface="Times New Roman" pitchFamily="16" charset="0"/>
              <a:buNone/>
              <a:defRPr/>
            </a:pPr>
            <a:r>
              <a:rPr lang="ca-ES" sz="2600" b="1" dirty="0">
                <a:effectLst>
                  <a:outerShdw blurRad="38100" dist="38100" dir="2700000" algn="tl">
                    <a:srgbClr val="000000">
                      <a:alpha val="43137"/>
                    </a:srgbClr>
                  </a:outerShdw>
                </a:effectLst>
              </a:rPr>
              <a:t>Iniciativa pública</a:t>
            </a:r>
          </a:p>
        </p:txBody>
      </p:sp>
      <p:sp>
        <p:nvSpPr>
          <p:cNvPr id="5" name="Rectangle arrodonit 4"/>
          <p:cNvSpPr/>
          <p:nvPr/>
        </p:nvSpPr>
        <p:spPr>
          <a:xfrm>
            <a:off x="2746138" y="2278438"/>
            <a:ext cx="2428892" cy="936000"/>
          </a:xfrm>
          <a:prstGeom prst="roundRect">
            <a:avLst/>
          </a:prstGeom>
          <a:solidFill>
            <a:schemeClr val="accent2">
              <a:lumMod val="75000"/>
            </a:schemeClr>
          </a:solidFill>
          <a:scene3d>
            <a:camera prst="orthographicFront">
              <a:rot lat="0" lon="0" rev="0"/>
            </a:camera>
            <a:lightRig rig="threePt" dir="t">
              <a:rot lat="0" lon="0" rev="1200000"/>
            </a:lightRig>
          </a:scene3d>
          <a:sp3d>
            <a:bevelT w="63500" h="25400" prst="hardEdge"/>
          </a:sp3d>
        </p:spPr>
        <p:style>
          <a:lnRef idx="0">
            <a:schemeClr val="accent2"/>
          </a:lnRef>
          <a:fillRef idx="3">
            <a:schemeClr val="accent2"/>
          </a:fillRef>
          <a:effectRef idx="3">
            <a:schemeClr val="accent2"/>
          </a:effectRef>
          <a:fontRef idx="minor">
            <a:schemeClr val="lt1"/>
          </a:fontRef>
        </p:style>
        <p:txBody>
          <a:bodyPr anchor="ctr"/>
          <a:lstStyle/>
          <a:p>
            <a:pPr algn="ctr">
              <a:buFont typeface="Times New Roman" pitchFamily="16" charset="0"/>
              <a:buNone/>
              <a:defRPr/>
            </a:pPr>
            <a:r>
              <a:rPr lang="ca-ES" sz="2000" b="1" dirty="0">
                <a:effectLst>
                  <a:outerShdw blurRad="38100" dist="38100" dir="2700000" algn="tl">
                    <a:srgbClr val="000000">
                      <a:alpha val="43137"/>
                    </a:srgbClr>
                  </a:outerShdw>
                </a:effectLst>
              </a:rPr>
              <a:t>Normativa</a:t>
            </a:r>
          </a:p>
          <a:p>
            <a:pPr algn="ctr">
              <a:buFont typeface="Times New Roman" pitchFamily="16" charset="0"/>
              <a:buNone/>
              <a:defRPr/>
            </a:pPr>
            <a:r>
              <a:rPr lang="ca-ES" sz="1000" dirty="0">
                <a:effectLst>
                  <a:outerShdw blurRad="38100" dist="38100" dir="2700000" algn="tl">
                    <a:srgbClr val="000000">
                      <a:alpha val="43137"/>
                    </a:srgbClr>
                  </a:outerShdw>
                </a:effectLst>
              </a:rPr>
              <a:t>Llei, decret legislatiu, decret, ordre</a:t>
            </a:r>
          </a:p>
        </p:txBody>
      </p:sp>
      <p:sp>
        <p:nvSpPr>
          <p:cNvPr id="6" name="Rectangle arrodonit 5"/>
          <p:cNvSpPr/>
          <p:nvPr/>
        </p:nvSpPr>
        <p:spPr>
          <a:xfrm>
            <a:off x="2746138" y="3769638"/>
            <a:ext cx="2428892" cy="936000"/>
          </a:xfrm>
          <a:prstGeom prst="roundRect">
            <a:avLst/>
          </a:prstGeom>
          <a:solidFill>
            <a:srgbClr val="FFC000"/>
          </a:solidFill>
          <a:scene3d>
            <a:camera prst="orthographicFront">
              <a:rot lat="0" lon="0" rev="0"/>
            </a:camera>
            <a:lightRig rig="threePt" dir="t">
              <a:rot lat="0" lon="0" rev="1200000"/>
            </a:lightRig>
          </a:scene3d>
          <a:sp3d>
            <a:bevelT w="63500" h="25400" prst="hardEdge"/>
          </a:sp3d>
        </p:spPr>
        <p:style>
          <a:lnRef idx="0">
            <a:schemeClr val="accent2"/>
          </a:lnRef>
          <a:fillRef idx="3">
            <a:schemeClr val="accent2"/>
          </a:fillRef>
          <a:effectRef idx="3">
            <a:schemeClr val="accent2"/>
          </a:effectRef>
          <a:fontRef idx="minor">
            <a:schemeClr val="lt1"/>
          </a:fontRef>
        </p:style>
        <p:txBody>
          <a:bodyPr anchor="ctr"/>
          <a:lstStyle/>
          <a:p>
            <a:pPr algn="ctr">
              <a:buFont typeface="Times New Roman" pitchFamily="16" charset="0"/>
              <a:buNone/>
              <a:defRPr/>
            </a:pPr>
            <a:r>
              <a:rPr lang="ca-ES" sz="2000" b="1" dirty="0">
                <a:solidFill>
                  <a:srgbClr val="00395D"/>
                </a:solidFill>
              </a:rPr>
              <a:t>No Normativa</a:t>
            </a:r>
          </a:p>
          <a:p>
            <a:pPr algn="ctr">
              <a:buFont typeface="Times New Roman" pitchFamily="16" charset="0"/>
              <a:buNone/>
              <a:defRPr/>
            </a:pPr>
            <a:r>
              <a:rPr lang="ca-ES" sz="1000" dirty="0">
                <a:solidFill>
                  <a:srgbClr val="00395D"/>
                </a:solidFill>
              </a:rPr>
              <a:t>política, programa, projecte que comporti despesa corrent, inversió i/o ingressos</a:t>
            </a:r>
          </a:p>
        </p:txBody>
      </p:sp>
      <p:sp>
        <p:nvSpPr>
          <p:cNvPr id="7" name="Fletxa cap avall 6"/>
          <p:cNvSpPr/>
          <p:nvPr/>
        </p:nvSpPr>
        <p:spPr>
          <a:xfrm rot="16200000">
            <a:off x="2043302" y="2495914"/>
            <a:ext cx="528093" cy="501046"/>
          </a:xfrm>
          <a:prstGeom prst="downArrow">
            <a:avLst/>
          </a:prstGeom>
          <a:solidFill>
            <a:schemeClr val="accent1">
              <a:lumMod val="40000"/>
              <a:lumOff val="60000"/>
            </a:schemeClr>
          </a:solidFill>
          <a:ln>
            <a:noFill/>
          </a:ln>
        </p:spPr>
        <p:style>
          <a:lnRef idx="1">
            <a:schemeClr val="accent6"/>
          </a:lnRef>
          <a:fillRef idx="3">
            <a:schemeClr val="accent6"/>
          </a:fillRef>
          <a:effectRef idx="2">
            <a:schemeClr val="accent6"/>
          </a:effectRef>
          <a:fontRef idx="minor">
            <a:schemeClr val="lt1"/>
          </a:fontRef>
        </p:style>
        <p:txBody>
          <a:bodyPr anchor="ctr"/>
          <a:lstStyle/>
          <a:p>
            <a:pPr algn="ctr">
              <a:buFont typeface="Times New Roman" pitchFamily="16" charset="0"/>
              <a:buNone/>
              <a:defRPr/>
            </a:pPr>
            <a:endParaRPr lang="ca-ES" sz="2000" dirty="0"/>
          </a:p>
        </p:txBody>
      </p:sp>
      <p:sp>
        <p:nvSpPr>
          <p:cNvPr id="8" name="Fletxa cap avall 7"/>
          <p:cNvSpPr/>
          <p:nvPr/>
        </p:nvSpPr>
        <p:spPr>
          <a:xfrm rot="16200000">
            <a:off x="2043300" y="3987114"/>
            <a:ext cx="528093" cy="501046"/>
          </a:xfrm>
          <a:prstGeom prst="downArrow">
            <a:avLst/>
          </a:prstGeom>
          <a:solidFill>
            <a:schemeClr val="accent1">
              <a:lumMod val="40000"/>
              <a:lumOff val="60000"/>
            </a:schemeClr>
          </a:solidFill>
          <a:ln>
            <a:noFill/>
          </a:ln>
        </p:spPr>
        <p:style>
          <a:lnRef idx="1">
            <a:schemeClr val="accent6"/>
          </a:lnRef>
          <a:fillRef idx="3">
            <a:schemeClr val="accent6"/>
          </a:fillRef>
          <a:effectRef idx="2">
            <a:schemeClr val="accent6"/>
          </a:effectRef>
          <a:fontRef idx="minor">
            <a:schemeClr val="lt1"/>
          </a:fontRef>
        </p:style>
        <p:txBody>
          <a:bodyPr anchor="ctr"/>
          <a:lstStyle/>
          <a:p>
            <a:pPr algn="ctr">
              <a:buFont typeface="Times New Roman" pitchFamily="16" charset="0"/>
              <a:buNone/>
              <a:defRPr/>
            </a:pPr>
            <a:endParaRPr lang="ca-ES" sz="2000" dirty="0"/>
          </a:p>
        </p:txBody>
      </p:sp>
      <p:sp>
        <p:nvSpPr>
          <p:cNvPr id="9" name="Document 8"/>
          <p:cNvSpPr/>
          <p:nvPr/>
        </p:nvSpPr>
        <p:spPr>
          <a:xfrm>
            <a:off x="5827239" y="2118944"/>
            <a:ext cx="1164673" cy="1346307"/>
          </a:xfrm>
          <a:prstGeom prst="flowChartDocument">
            <a:avLst/>
          </a:prstGeom>
          <a:solidFill>
            <a:schemeClr val="accent4">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a:buFont typeface="Times New Roman" pitchFamily="16" charset="0"/>
              <a:buNone/>
              <a:defRPr/>
            </a:pPr>
            <a:r>
              <a:rPr lang="ca-ES" sz="1600" b="1" dirty="0">
                <a:hlinkClick r:id="rId2"/>
              </a:rPr>
              <a:t>Informe d’impacte normatiu</a:t>
            </a:r>
            <a:endParaRPr lang="ca-ES" sz="1600" b="1" dirty="0"/>
          </a:p>
          <a:p>
            <a:pPr algn="ctr">
              <a:spcBef>
                <a:spcPts val="0"/>
              </a:spcBef>
              <a:buFont typeface="Times New Roman" pitchFamily="16" charset="0"/>
              <a:buNone/>
              <a:defRPr/>
            </a:pPr>
            <a:endParaRPr lang="ca-ES" sz="400" dirty="0">
              <a:cs typeface="Arial" charset="0"/>
            </a:endParaRPr>
          </a:p>
        </p:txBody>
      </p:sp>
      <p:sp>
        <p:nvSpPr>
          <p:cNvPr id="10" name="Document 9"/>
          <p:cNvSpPr/>
          <p:nvPr/>
        </p:nvSpPr>
        <p:spPr>
          <a:xfrm>
            <a:off x="5821924" y="3657977"/>
            <a:ext cx="1169988" cy="1368425"/>
          </a:xfrm>
          <a:prstGeom prst="flowChartDocument">
            <a:avLst/>
          </a:prstGeom>
          <a:solidFill>
            <a:schemeClr val="accent4">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a:buFont typeface="Times New Roman" pitchFamily="16" charset="0"/>
              <a:buNone/>
              <a:defRPr/>
            </a:pPr>
            <a:endParaRPr lang="ca-ES" sz="1200" b="1" dirty="0">
              <a:hlinkClick r:id="rId3"/>
            </a:endParaRPr>
          </a:p>
          <a:p>
            <a:pPr algn="ctr">
              <a:buFont typeface="Times New Roman" pitchFamily="16" charset="0"/>
              <a:buNone/>
              <a:defRPr/>
            </a:pPr>
            <a:r>
              <a:rPr lang="ca-ES" sz="1600" b="1" dirty="0">
                <a:hlinkClick r:id="rId3"/>
              </a:rPr>
              <a:t>Informe d’Impacte Econòmic i Social</a:t>
            </a:r>
            <a:endParaRPr lang="ca-ES" sz="1600" b="1" dirty="0"/>
          </a:p>
          <a:p>
            <a:pPr algn="ctr">
              <a:spcBef>
                <a:spcPts val="0"/>
              </a:spcBef>
              <a:buFont typeface="Times New Roman" pitchFamily="16" charset="0"/>
              <a:buNone/>
              <a:defRPr/>
            </a:pPr>
            <a:endParaRPr lang="ca-ES" sz="400" dirty="0"/>
          </a:p>
        </p:txBody>
      </p:sp>
      <p:sp>
        <p:nvSpPr>
          <p:cNvPr id="11" name="QuadreDeText 10"/>
          <p:cNvSpPr txBox="1"/>
          <p:nvPr/>
        </p:nvSpPr>
        <p:spPr>
          <a:xfrm>
            <a:off x="3233866" y="5034238"/>
            <a:ext cx="1449491" cy="400110"/>
          </a:xfrm>
          <a:prstGeom prst="rect">
            <a:avLst/>
          </a:prstGeom>
          <a:noFill/>
        </p:spPr>
        <p:txBody>
          <a:bodyPr wrap="square">
            <a:spAutoFit/>
          </a:bodyPr>
          <a:lstStyle/>
          <a:p>
            <a:pPr>
              <a:buFont typeface="Times New Roman" pitchFamily="16" charset="0"/>
              <a:buNone/>
              <a:defRPr/>
            </a:pPr>
            <a:r>
              <a:rPr lang="ca-ES" sz="1200" dirty="0">
                <a:solidFill>
                  <a:schemeClr val="bg1">
                    <a:lumMod val="65000"/>
                  </a:schemeClr>
                </a:solidFill>
                <a:latin typeface="Arial" panose="020B0604020202020204" pitchFamily="34" charset="0"/>
                <a:ea typeface="ＭＳ Ｐゴシック" pitchFamily="32" charset="-128"/>
                <a:cs typeface="Arial" panose="020B0604020202020204" pitchFamily="34" charset="0"/>
              </a:rPr>
              <a:t>Import ≥ </a:t>
            </a:r>
            <a:r>
              <a:rPr lang="ca-ES" sz="2000" b="1" dirty="0">
                <a:solidFill>
                  <a:schemeClr val="bg1">
                    <a:lumMod val="65000"/>
                  </a:schemeClr>
                </a:solidFill>
                <a:latin typeface="Arial" panose="020B0604020202020204" pitchFamily="34" charset="0"/>
                <a:ea typeface="ＭＳ Ｐゴシック" pitchFamily="32" charset="-128"/>
                <a:cs typeface="Arial" panose="020B0604020202020204" pitchFamily="34" charset="0"/>
              </a:rPr>
              <a:t>10M€</a:t>
            </a:r>
            <a:r>
              <a:rPr lang="ca-ES" sz="1600" b="1" dirty="0">
                <a:solidFill>
                  <a:schemeClr val="bg1">
                    <a:lumMod val="65000"/>
                  </a:schemeClr>
                </a:solidFill>
                <a:latin typeface="Arial" panose="020B0604020202020204" pitchFamily="34" charset="0"/>
                <a:ea typeface="ＭＳ Ｐゴシック" pitchFamily="32" charset="-128"/>
                <a:cs typeface="Arial" panose="020B0604020202020204" pitchFamily="34" charset="0"/>
              </a:rPr>
              <a:t> </a:t>
            </a:r>
            <a:endParaRPr lang="ca-ES" sz="1400" b="1" u="sng" dirty="0">
              <a:solidFill>
                <a:schemeClr val="bg1">
                  <a:lumMod val="65000"/>
                </a:schemeClr>
              </a:solidFill>
              <a:latin typeface="Arial" panose="020B0604020202020204" pitchFamily="34" charset="0"/>
              <a:ea typeface="ＭＳ Ｐゴシック" pitchFamily="32" charset="-128"/>
              <a:cs typeface="Arial" panose="020B0604020202020204" pitchFamily="34" charset="0"/>
            </a:endParaRPr>
          </a:p>
        </p:txBody>
      </p:sp>
      <p:sp>
        <p:nvSpPr>
          <p:cNvPr id="12" name="QuadreDeText 11"/>
          <p:cNvSpPr txBox="1"/>
          <p:nvPr/>
        </p:nvSpPr>
        <p:spPr>
          <a:xfrm>
            <a:off x="5259508" y="5261948"/>
            <a:ext cx="2294820" cy="646331"/>
          </a:xfrm>
          <a:prstGeom prst="rect">
            <a:avLst/>
          </a:prstGeom>
          <a:noFill/>
        </p:spPr>
        <p:txBody>
          <a:bodyPr wrap="square">
            <a:spAutoFit/>
          </a:bodyPr>
          <a:lstStyle/>
          <a:p>
            <a:pPr algn="ctr">
              <a:buFont typeface="Times New Roman" pitchFamily="16" charset="0"/>
              <a:buNone/>
              <a:defRPr/>
            </a:pPr>
            <a:r>
              <a:rPr lang="ca-ES" b="1" dirty="0">
                <a:solidFill>
                  <a:srgbClr val="00395D"/>
                </a:solidFill>
                <a:latin typeface="Arial" panose="020B0604020202020204" pitchFamily="34" charset="0"/>
                <a:ea typeface="ＭＳ Ｐゴシック" pitchFamily="32" charset="-128"/>
                <a:cs typeface="Arial" panose="020B0604020202020204" pitchFamily="34" charset="0"/>
              </a:rPr>
              <a:t>Avaluació econòmica ex-</a:t>
            </a:r>
            <a:r>
              <a:rPr lang="ca-ES" b="1" dirty="0" err="1">
                <a:solidFill>
                  <a:srgbClr val="00395D"/>
                </a:solidFill>
                <a:latin typeface="Arial" panose="020B0604020202020204" pitchFamily="34" charset="0"/>
                <a:ea typeface="ＭＳ Ｐゴシック" pitchFamily="32" charset="-128"/>
                <a:cs typeface="Arial" panose="020B0604020202020204" pitchFamily="34" charset="0"/>
              </a:rPr>
              <a:t>ante</a:t>
            </a:r>
            <a:endParaRPr lang="ca-ES" sz="2000" b="1" u="sng" dirty="0">
              <a:solidFill>
                <a:srgbClr val="00395D"/>
              </a:solidFill>
              <a:latin typeface="Arial" panose="020B0604020202020204" pitchFamily="34" charset="0"/>
              <a:ea typeface="ＭＳ Ｐゴシック" pitchFamily="32" charset="-128"/>
              <a:cs typeface="Arial" panose="020B0604020202020204" pitchFamily="34" charset="0"/>
            </a:endParaRPr>
          </a:p>
        </p:txBody>
      </p:sp>
      <p:cxnSp>
        <p:nvCxnSpPr>
          <p:cNvPr id="14" name="Connector angular 13"/>
          <p:cNvCxnSpPr>
            <a:stCxn id="12" idx="0"/>
            <a:endCxn id="10" idx="3"/>
          </p:cNvCxnSpPr>
          <p:nvPr/>
        </p:nvCxnSpPr>
        <p:spPr>
          <a:xfrm rot="5400000" flipH="1" flipV="1">
            <a:off x="6239536" y="4509572"/>
            <a:ext cx="919758" cy="584994"/>
          </a:xfrm>
          <a:prstGeom prst="bentConnector4">
            <a:avLst>
              <a:gd name="adj1" fmla="val 12805"/>
              <a:gd name="adj2" fmla="val 13907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or de fletxa recta 16"/>
          <p:cNvCxnSpPr>
            <a:stCxn id="11" idx="0"/>
            <a:endCxn id="6" idx="2"/>
          </p:cNvCxnSpPr>
          <p:nvPr/>
        </p:nvCxnSpPr>
        <p:spPr>
          <a:xfrm flipV="1">
            <a:off x="3958612" y="4705638"/>
            <a:ext cx="1972" cy="3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Fletxa cap avall 17"/>
          <p:cNvSpPr/>
          <p:nvPr/>
        </p:nvSpPr>
        <p:spPr>
          <a:xfrm rot="16200000">
            <a:off x="5238900" y="2440748"/>
            <a:ext cx="528093" cy="501046"/>
          </a:xfrm>
          <a:prstGeom prst="downArrow">
            <a:avLst/>
          </a:prstGeom>
          <a:solidFill>
            <a:schemeClr val="accent1">
              <a:lumMod val="40000"/>
              <a:lumOff val="60000"/>
            </a:schemeClr>
          </a:solidFill>
          <a:ln>
            <a:noFill/>
          </a:ln>
        </p:spPr>
        <p:style>
          <a:lnRef idx="1">
            <a:schemeClr val="accent6"/>
          </a:lnRef>
          <a:fillRef idx="3">
            <a:schemeClr val="accent6"/>
          </a:fillRef>
          <a:effectRef idx="2">
            <a:schemeClr val="accent6"/>
          </a:effectRef>
          <a:fontRef idx="minor">
            <a:schemeClr val="lt1"/>
          </a:fontRef>
        </p:style>
        <p:txBody>
          <a:bodyPr anchor="ctr"/>
          <a:lstStyle/>
          <a:p>
            <a:pPr algn="ctr">
              <a:buFont typeface="Times New Roman" pitchFamily="16" charset="0"/>
              <a:buNone/>
              <a:defRPr/>
            </a:pPr>
            <a:endParaRPr lang="ca-ES" sz="2000" dirty="0"/>
          </a:p>
        </p:txBody>
      </p:sp>
      <p:sp>
        <p:nvSpPr>
          <p:cNvPr id="19" name="Fletxa cap avall 18"/>
          <p:cNvSpPr/>
          <p:nvPr/>
        </p:nvSpPr>
        <p:spPr>
          <a:xfrm rot="16200000">
            <a:off x="5265381" y="3858109"/>
            <a:ext cx="528093" cy="501046"/>
          </a:xfrm>
          <a:prstGeom prst="downArrow">
            <a:avLst/>
          </a:prstGeom>
          <a:solidFill>
            <a:schemeClr val="accent1">
              <a:lumMod val="40000"/>
              <a:lumOff val="60000"/>
            </a:schemeClr>
          </a:solidFill>
          <a:ln>
            <a:noFill/>
          </a:ln>
        </p:spPr>
        <p:style>
          <a:lnRef idx="1">
            <a:schemeClr val="accent6"/>
          </a:lnRef>
          <a:fillRef idx="3">
            <a:schemeClr val="accent6"/>
          </a:fillRef>
          <a:effectRef idx="2">
            <a:schemeClr val="accent6"/>
          </a:effectRef>
          <a:fontRef idx="minor">
            <a:schemeClr val="lt1"/>
          </a:fontRef>
        </p:style>
        <p:txBody>
          <a:bodyPr anchor="ctr"/>
          <a:lstStyle/>
          <a:p>
            <a:pPr algn="ctr">
              <a:buFont typeface="Times New Roman" pitchFamily="16" charset="0"/>
              <a:buNone/>
              <a:defRPr/>
            </a:pPr>
            <a:endParaRPr lang="ca-ES" sz="2000" dirty="0"/>
          </a:p>
        </p:txBody>
      </p:sp>
      <p:sp>
        <p:nvSpPr>
          <p:cNvPr id="20" name="Document 19"/>
          <p:cNvSpPr/>
          <p:nvPr/>
        </p:nvSpPr>
        <p:spPr>
          <a:xfrm>
            <a:off x="7552248" y="3665813"/>
            <a:ext cx="1169988" cy="1368425"/>
          </a:xfrm>
          <a:prstGeom prst="flowChartDocument">
            <a:avLst/>
          </a:prstGeom>
          <a:solidFill>
            <a:schemeClr val="accent4">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a:buFont typeface="Times New Roman" pitchFamily="16" charset="0"/>
              <a:buNone/>
              <a:defRPr/>
            </a:pPr>
            <a:r>
              <a:rPr lang="ca-ES" sz="1400" b="1" dirty="0"/>
              <a:t>Informe valoratiu DG Pressupostos</a:t>
            </a:r>
          </a:p>
          <a:p>
            <a:pPr algn="ctr">
              <a:spcBef>
                <a:spcPts val="0"/>
              </a:spcBef>
              <a:buFont typeface="Times New Roman" pitchFamily="16" charset="0"/>
              <a:buNone/>
              <a:defRPr/>
            </a:pPr>
            <a:endParaRPr lang="ca-ES" sz="400" dirty="0"/>
          </a:p>
        </p:txBody>
      </p:sp>
      <p:sp>
        <p:nvSpPr>
          <p:cNvPr id="21" name="Fletxa cap avall 20"/>
          <p:cNvSpPr/>
          <p:nvPr/>
        </p:nvSpPr>
        <p:spPr>
          <a:xfrm rot="5400000">
            <a:off x="7128974" y="3803809"/>
            <a:ext cx="226921" cy="501046"/>
          </a:xfrm>
          <a:prstGeom prst="downArrow">
            <a:avLst/>
          </a:prstGeom>
          <a:solidFill>
            <a:schemeClr val="accent1">
              <a:lumMod val="40000"/>
              <a:lumOff val="60000"/>
            </a:schemeClr>
          </a:solidFill>
          <a:ln>
            <a:noFill/>
          </a:ln>
        </p:spPr>
        <p:style>
          <a:lnRef idx="1">
            <a:schemeClr val="accent6"/>
          </a:lnRef>
          <a:fillRef idx="3">
            <a:schemeClr val="accent6"/>
          </a:fillRef>
          <a:effectRef idx="2">
            <a:schemeClr val="accent6"/>
          </a:effectRef>
          <a:fontRef idx="minor">
            <a:schemeClr val="lt1"/>
          </a:fontRef>
        </p:style>
        <p:txBody>
          <a:bodyPr anchor="ctr"/>
          <a:lstStyle/>
          <a:p>
            <a:pPr algn="ctr">
              <a:buFont typeface="Times New Roman" pitchFamily="16" charset="0"/>
              <a:buNone/>
              <a:defRPr/>
            </a:pPr>
            <a:endParaRPr lang="ca-ES" sz="2000" dirty="0"/>
          </a:p>
        </p:txBody>
      </p:sp>
      <p:sp>
        <p:nvSpPr>
          <p:cNvPr id="22" name="Fletxa cap avall 21"/>
          <p:cNvSpPr/>
          <p:nvPr/>
        </p:nvSpPr>
        <p:spPr>
          <a:xfrm rot="16200000">
            <a:off x="8908542" y="3634397"/>
            <a:ext cx="1075692" cy="1066789"/>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3" name="Rectangle 22"/>
          <p:cNvSpPr/>
          <p:nvPr/>
        </p:nvSpPr>
        <p:spPr>
          <a:xfrm>
            <a:off x="10073838" y="3358200"/>
            <a:ext cx="1929459" cy="17588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Consell Tècnic del Govern de la Generalitat</a:t>
            </a:r>
          </a:p>
        </p:txBody>
      </p:sp>
      <p:cxnSp>
        <p:nvCxnSpPr>
          <p:cNvPr id="24" name="Connector recte 23"/>
          <p:cNvCxnSpPr/>
          <p:nvPr/>
        </p:nvCxnSpPr>
        <p:spPr>
          <a:xfrm flipH="1">
            <a:off x="10073839" y="5234293"/>
            <a:ext cx="192945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QuadreDeText 24"/>
          <p:cNvSpPr txBox="1"/>
          <p:nvPr/>
        </p:nvSpPr>
        <p:spPr>
          <a:xfrm>
            <a:off x="9979783" y="5271398"/>
            <a:ext cx="2023514" cy="830997"/>
          </a:xfrm>
          <a:prstGeom prst="rect">
            <a:avLst/>
          </a:prstGeom>
          <a:noFill/>
        </p:spPr>
        <p:txBody>
          <a:bodyPr wrap="square" rtlCol="0">
            <a:spAutoFit/>
          </a:bodyPr>
          <a:lstStyle/>
          <a:p>
            <a:pPr algn="ctr"/>
            <a:r>
              <a:rPr lang="ca-ES" sz="2400" b="1" dirty="0">
                <a:solidFill>
                  <a:srgbClr val="FFC000"/>
                </a:solidFill>
                <a:latin typeface="Arial" panose="020B0604020202020204" pitchFamily="34" charset="0"/>
                <a:cs typeface="Arial" panose="020B0604020202020204" pitchFamily="34" charset="0"/>
              </a:rPr>
              <a:t>Proposta de decisió</a:t>
            </a:r>
          </a:p>
        </p:txBody>
      </p:sp>
      <p:sp>
        <p:nvSpPr>
          <p:cNvPr id="29" name="QuadreDeText 28"/>
          <p:cNvSpPr txBox="1"/>
          <p:nvPr/>
        </p:nvSpPr>
        <p:spPr>
          <a:xfrm>
            <a:off x="8435117" y="2029298"/>
            <a:ext cx="2665270" cy="830997"/>
          </a:xfrm>
          <a:prstGeom prst="rect">
            <a:avLst/>
          </a:prstGeom>
          <a:noFill/>
        </p:spPr>
        <p:txBody>
          <a:bodyPr wrap="square">
            <a:spAutoFit/>
          </a:bodyPr>
          <a:lstStyle/>
          <a:p>
            <a:pPr>
              <a:buFont typeface="Times New Roman" pitchFamily="16" charset="0"/>
              <a:buNone/>
              <a:defRPr/>
            </a:pPr>
            <a:r>
              <a:rPr lang="ca-ES" sz="1600" b="1" dirty="0">
                <a:solidFill>
                  <a:srgbClr val="C00000"/>
                </a:solidFill>
                <a:latin typeface="Arial" panose="020B0604020202020204" pitchFamily="34" charset="0"/>
                <a:ea typeface="ＭＳ Ｐゴシック" pitchFamily="32" charset="-128"/>
                <a:cs typeface="Arial" panose="020B0604020202020204" pitchFamily="34" charset="0"/>
              </a:rPr>
              <a:t>Al cap de 2 anys</a:t>
            </a:r>
            <a:r>
              <a:rPr lang="ca-ES" sz="1600" dirty="0">
                <a:solidFill>
                  <a:srgbClr val="C00000"/>
                </a:solidFill>
                <a:latin typeface="Arial" panose="020B0604020202020204" pitchFamily="34" charset="0"/>
                <a:ea typeface="ＭＳ Ｐゴシック" pitchFamily="32" charset="-128"/>
                <a:cs typeface="Arial" panose="020B0604020202020204" pitchFamily="34" charset="0"/>
              </a:rPr>
              <a:t>, es podrà requerir una </a:t>
            </a:r>
            <a:r>
              <a:rPr lang="ca-ES" sz="1600" b="1" dirty="0">
                <a:solidFill>
                  <a:srgbClr val="C00000"/>
                </a:solidFill>
                <a:latin typeface="Arial" panose="020B0604020202020204" pitchFamily="34" charset="0"/>
                <a:ea typeface="ＭＳ Ｐゴシック" pitchFamily="32" charset="-128"/>
                <a:cs typeface="Arial" panose="020B0604020202020204" pitchFamily="34" charset="0"/>
              </a:rPr>
              <a:t>revisió de l’IIES presentat</a:t>
            </a:r>
          </a:p>
        </p:txBody>
      </p:sp>
      <p:cxnSp>
        <p:nvCxnSpPr>
          <p:cNvPr id="30" name="Connector angular 29"/>
          <p:cNvCxnSpPr>
            <a:stCxn id="29" idx="2"/>
            <a:endCxn id="10" idx="0"/>
          </p:cNvCxnSpPr>
          <p:nvPr/>
        </p:nvCxnSpPr>
        <p:spPr>
          <a:xfrm rot="5400000">
            <a:off x="7688494" y="1578719"/>
            <a:ext cx="797682" cy="3360834"/>
          </a:xfrm>
          <a:prstGeom prst="bentConnector3">
            <a:avLst>
              <a:gd name="adj1" fmla="val 71327"/>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6" name="Imatge 35"/>
          <p:cNvPicPr>
            <a:picLocks noChangeAspect="1"/>
          </p:cNvPicPr>
          <p:nvPr/>
        </p:nvPicPr>
        <p:blipFill rotWithShape="1">
          <a:blip r:embed="rId4" cstate="hqprint">
            <a:extLst>
              <a:ext uri="{28A0092B-C50C-407E-A947-70E740481C1C}">
                <a14:useLocalDpi xmlns:a14="http://schemas.microsoft.com/office/drawing/2010/main" val="0"/>
              </a:ext>
            </a:extLst>
          </a:blip>
          <a:srcRect l="17595" t="20072" r="17007" b="21827"/>
          <a:stretch/>
        </p:blipFill>
        <p:spPr>
          <a:xfrm>
            <a:off x="7806988" y="2093504"/>
            <a:ext cx="660508" cy="531628"/>
          </a:xfrm>
          <a:prstGeom prst="rect">
            <a:avLst/>
          </a:prstGeom>
        </p:spPr>
      </p:pic>
    </p:spTree>
    <p:extLst>
      <p:ext uri="{BB962C8B-B14F-4D97-AF65-F5344CB8AC3E}">
        <p14:creationId xmlns:p14="http://schemas.microsoft.com/office/powerpoint/2010/main" val="357055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Connector recte 24"/>
          <p:cNvCxnSpPr>
            <a:stCxn id="6" idx="1"/>
            <a:endCxn id="15" idx="3"/>
          </p:cNvCxnSpPr>
          <p:nvPr/>
        </p:nvCxnSpPr>
        <p:spPr>
          <a:xfrm>
            <a:off x="210873" y="3247716"/>
            <a:ext cx="11700000" cy="1590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a:xfrm>
            <a:off x="838200" y="796537"/>
            <a:ext cx="10515600" cy="965201"/>
          </a:xfrm>
        </p:spPr>
        <p:txBody>
          <a:bodyPr>
            <a:normAutofit fontScale="90000"/>
          </a:bodyPr>
          <a:lstStyle/>
          <a:p>
            <a:r>
              <a:rPr lang="ca-ES" dirty="0"/>
              <a:t>Cap a una sistemàtica d’avaluació i escrutini de la despesa a la Generalitat de Catalunya (en el cicle de vida de les polítiques)</a:t>
            </a:r>
          </a:p>
        </p:txBody>
      </p:sp>
      <p:sp>
        <p:nvSpPr>
          <p:cNvPr id="6" name="Rectangle arrodonit 5"/>
          <p:cNvSpPr/>
          <p:nvPr/>
        </p:nvSpPr>
        <p:spPr>
          <a:xfrm>
            <a:off x="210873" y="2552400"/>
            <a:ext cx="2124000" cy="139063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pPr algn="ctr"/>
            <a:r>
              <a:rPr lang="ca-ES" b="1" dirty="0">
                <a:solidFill>
                  <a:schemeClr val="accent1">
                    <a:lumMod val="75000"/>
                  </a:schemeClr>
                </a:solidFill>
                <a:latin typeface="Arial" panose="020B0604020202020204" pitchFamily="34" charset="0"/>
                <a:cs typeface="Arial" panose="020B0604020202020204" pitchFamily="34" charset="0"/>
              </a:rPr>
              <a:t>DISSENY</a:t>
            </a:r>
          </a:p>
        </p:txBody>
      </p:sp>
      <p:pic>
        <p:nvPicPr>
          <p:cNvPr id="5" name="Picture 2" descr="D:\46972176n\Downloads\icones-cicle.png"/>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878499" y="2947148"/>
            <a:ext cx="956898" cy="900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arrodonit 11"/>
          <p:cNvSpPr/>
          <p:nvPr/>
        </p:nvSpPr>
        <p:spPr>
          <a:xfrm>
            <a:off x="2610573" y="2568306"/>
            <a:ext cx="2124000" cy="139063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pPr algn="ctr"/>
            <a:r>
              <a:rPr lang="ca-ES" b="1" dirty="0">
                <a:solidFill>
                  <a:schemeClr val="accent1">
                    <a:lumMod val="75000"/>
                  </a:schemeClr>
                </a:solidFill>
                <a:latin typeface="Arial" panose="020B0604020202020204" pitchFamily="34" charset="0"/>
                <a:cs typeface="Arial" panose="020B0604020202020204" pitchFamily="34" charset="0"/>
              </a:rPr>
              <a:t>PROGRAMACIÓ</a:t>
            </a:r>
          </a:p>
        </p:txBody>
      </p:sp>
      <p:sp>
        <p:nvSpPr>
          <p:cNvPr id="13" name="Rectangle arrodonit 12"/>
          <p:cNvSpPr/>
          <p:nvPr/>
        </p:nvSpPr>
        <p:spPr>
          <a:xfrm>
            <a:off x="5010273" y="2568306"/>
            <a:ext cx="2124000" cy="139063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pPr algn="ctr"/>
            <a:r>
              <a:rPr lang="ca-ES" b="1" dirty="0">
                <a:solidFill>
                  <a:schemeClr val="accent1">
                    <a:lumMod val="75000"/>
                  </a:schemeClr>
                </a:solidFill>
                <a:latin typeface="Arial" panose="020B0604020202020204" pitchFamily="34" charset="0"/>
                <a:cs typeface="Arial" panose="020B0604020202020204" pitchFamily="34" charset="0"/>
              </a:rPr>
              <a:t>PRESSUPOST</a:t>
            </a:r>
          </a:p>
        </p:txBody>
      </p:sp>
      <p:sp>
        <p:nvSpPr>
          <p:cNvPr id="14" name="Rectangle arrodonit 13"/>
          <p:cNvSpPr/>
          <p:nvPr/>
        </p:nvSpPr>
        <p:spPr>
          <a:xfrm>
            <a:off x="7409973" y="2568306"/>
            <a:ext cx="2124000" cy="139063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pPr algn="ctr"/>
            <a:r>
              <a:rPr lang="ca-ES" b="1" dirty="0">
                <a:solidFill>
                  <a:schemeClr val="accent1">
                    <a:lumMod val="75000"/>
                  </a:schemeClr>
                </a:solidFill>
                <a:latin typeface="Arial" panose="020B0604020202020204" pitchFamily="34" charset="0"/>
                <a:cs typeface="Arial" panose="020B0604020202020204" pitchFamily="34" charset="0"/>
              </a:rPr>
              <a:t>EXECUCIÓ</a:t>
            </a:r>
          </a:p>
        </p:txBody>
      </p:sp>
      <p:sp>
        <p:nvSpPr>
          <p:cNvPr id="15" name="Rectangle arrodonit 14"/>
          <p:cNvSpPr/>
          <p:nvPr/>
        </p:nvSpPr>
        <p:spPr>
          <a:xfrm>
            <a:off x="9809673" y="2568306"/>
            <a:ext cx="2124000" cy="139063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pPr algn="ctr"/>
            <a:r>
              <a:rPr lang="ca-ES" b="1" dirty="0">
                <a:solidFill>
                  <a:schemeClr val="accent1">
                    <a:lumMod val="75000"/>
                  </a:schemeClr>
                </a:solidFill>
                <a:latin typeface="Arial" panose="020B0604020202020204" pitchFamily="34" charset="0"/>
                <a:cs typeface="Arial" panose="020B0604020202020204" pitchFamily="34" charset="0"/>
              </a:rPr>
              <a:t>FI/MADURESA</a:t>
            </a:r>
          </a:p>
        </p:txBody>
      </p:sp>
      <p:pic>
        <p:nvPicPr>
          <p:cNvPr id="8" name="Picture 2" descr="D:\46972176n\Downloads\icones-cicle.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3002499" y="2937866"/>
            <a:ext cx="1401979" cy="10051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46972176n\Downloads\icones-cicle.png"/>
          <p:cNvPicPr>
            <a:picLocks noChangeAspect="1" noChangeArrowheads="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p:blipFill>
        <p:spPr bwMode="auto">
          <a:xfrm>
            <a:off x="5580532" y="2750436"/>
            <a:ext cx="1011650" cy="116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46972176n\Downloads\icones-cicle.png"/>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999645" y="2953236"/>
            <a:ext cx="931703" cy="9181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46972176n\Downloads\icones-cicle.png"/>
          <p:cNvPicPr>
            <a:picLocks noChangeAspect="1" noChangeArrowheads="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10437152" y="2947148"/>
            <a:ext cx="812094" cy="70577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arrodonit 15"/>
          <p:cNvSpPr/>
          <p:nvPr/>
        </p:nvSpPr>
        <p:spPr>
          <a:xfrm rot="5400000">
            <a:off x="5937500" y="-3587573"/>
            <a:ext cx="297714" cy="117228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a-ES" dirty="0">
                <a:latin typeface="Arial" panose="020B0604020202020204" pitchFamily="34" charset="0"/>
                <a:cs typeface="Arial" panose="020B0604020202020204" pitchFamily="34" charset="0"/>
              </a:rPr>
              <a:t>Comissió </a:t>
            </a:r>
            <a:r>
              <a:rPr lang="ca-ES" dirty="0" err="1">
                <a:latin typeface="Arial" panose="020B0604020202020204" pitchFamily="34" charset="0"/>
                <a:cs typeface="Arial" panose="020B0604020202020204" pitchFamily="34" charset="0"/>
              </a:rPr>
              <a:t>interdepartamental</a:t>
            </a:r>
            <a:r>
              <a:rPr lang="ca-ES" dirty="0">
                <a:latin typeface="Arial" panose="020B0604020202020204" pitchFamily="34" charset="0"/>
                <a:cs typeface="Arial" panose="020B0604020202020204" pitchFamily="34" charset="0"/>
              </a:rPr>
              <a:t> d'avaluació de polítiques públiques (</a:t>
            </a:r>
            <a:r>
              <a:rPr lang="ca-ES" sz="2000" b="1" dirty="0">
                <a:latin typeface="Arial" panose="020B0604020202020204" pitchFamily="34" charset="0"/>
                <a:cs typeface="Arial" panose="020B0604020202020204" pitchFamily="34" charset="0"/>
              </a:rPr>
              <a:t>CIAVA</a:t>
            </a:r>
            <a:r>
              <a:rPr lang="ca-ES" dirty="0">
                <a:latin typeface="Arial" panose="020B0604020202020204" pitchFamily="34" charset="0"/>
                <a:cs typeface="Arial" panose="020B0604020202020204" pitchFamily="34" charset="0"/>
              </a:rPr>
              <a:t>)</a:t>
            </a:r>
          </a:p>
        </p:txBody>
      </p:sp>
      <p:sp>
        <p:nvSpPr>
          <p:cNvPr id="17" name="Document 16"/>
          <p:cNvSpPr/>
          <p:nvPr/>
        </p:nvSpPr>
        <p:spPr>
          <a:xfrm>
            <a:off x="266499" y="4096846"/>
            <a:ext cx="612000" cy="778985"/>
          </a:xfrm>
          <a:prstGeom prst="flowChartDocumen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IIES</a:t>
            </a:r>
          </a:p>
          <a:p>
            <a:pPr algn="ctr"/>
            <a:r>
              <a:rPr lang="ca-ES" sz="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EX-ANTE</a:t>
            </a:r>
          </a:p>
        </p:txBody>
      </p:sp>
      <p:sp>
        <p:nvSpPr>
          <p:cNvPr id="18" name="Document 17"/>
          <p:cNvSpPr/>
          <p:nvPr/>
        </p:nvSpPr>
        <p:spPr>
          <a:xfrm>
            <a:off x="9663438" y="4096846"/>
            <a:ext cx="612000" cy="778985"/>
          </a:xfrm>
          <a:prstGeom prst="flowChartDocumen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IIES</a:t>
            </a:r>
          </a:p>
          <a:p>
            <a:pPr algn="ctr"/>
            <a:r>
              <a:rPr lang="ca-ES" sz="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EX-POST</a:t>
            </a:r>
          </a:p>
        </p:txBody>
      </p:sp>
      <p:sp>
        <p:nvSpPr>
          <p:cNvPr id="19" name="Document 18"/>
          <p:cNvSpPr/>
          <p:nvPr/>
        </p:nvSpPr>
        <p:spPr>
          <a:xfrm>
            <a:off x="7409973" y="4096846"/>
            <a:ext cx="612000" cy="778985"/>
          </a:xfrm>
          <a:prstGeom prst="flowChartDocumen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IIES</a:t>
            </a:r>
          </a:p>
          <a:p>
            <a:pPr algn="ctr"/>
            <a:r>
              <a:rPr lang="ca-ES" sz="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a:t>
            </a:r>
            <a:r>
              <a:rPr lang="ca-ES"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ITINERE</a:t>
            </a:r>
            <a:endParaRPr lang="ca-ES" sz="8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Document 19"/>
          <p:cNvSpPr/>
          <p:nvPr/>
        </p:nvSpPr>
        <p:spPr>
          <a:xfrm>
            <a:off x="5117371" y="4096846"/>
            <a:ext cx="612000" cy="778985"/>
          </a:xfrm>
          <a:prstGeom prst="flowChartDocumen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IIES</a:t>
            </a:r>
          </a:p>
          <a:p>
            <a:pPr algn="ctr"/>
            <a:r>
              <a:rPr lang="ca-ES" sz="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EX-ANTE</a:t>
            </a:r>
          </a:p>
        </p:txBody>
      </p:sp>
      <p:sp>
        <p:nvSpPr>
          <p:cNvPr id="21" name="Rectangle arrodonit 20"/>
          <p:cNvSpPr/>
          <p:nvPr/>
        </p:nvSpPr>
        <p:spPr>
          <a:xfrm>
            <a:off x="11190242" y="4105457"/>
            <a:ext cx="980492" cy="502563"/>
          </a:xfrm>
          <a:prstGeom prst="roundRect">
            <a:avLst/>
          </a:prstGeom>
          <a:solidFill>
            <a:srgbClr val="0080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ca-E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Revisions de despesa</a:t>
            </a:r>
            <a:endParaRPr lang="ca-E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Rectangle arrodonit 21"/>
          <p:cNvSpPr/>
          <p:nvPr/>
        </p:nvSpPr>
        <p:spPr>
          <a:xfrm>
            <a:off x="210873" y="5759299"/>
            <a:ext cx="11774942" cy="451442"/>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ca-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Pla pluriennal d'avaluacions Govern Generalitat</a:t>
            </a:r>
            <a:endParaRPr lang="ca-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Rectangle arrodonit 22"/>
          <p:cNvSpPr/>
          <p:nvPr/>
        </p:nvSpPr>
        <p:spPr>
          <a:xfrm>
            <a:off x="215897" y="5380073"/>
            <a:ext cx="11769918" cy="326249"/>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ca-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Plans d’avaluació dels Departaments</a:t>
            </a:r>
          </a:p>
        </p:txBody>
      </p:sp>
      <p:pic>
        <p:nvPicPr>
          <p:cNvPr id="27" name="Imatge 26"/>
          <p:cNvPicPr>
            <a:picLocks noChangeAspect="1"/>
          </p:cNvPicPr>
          <p:nvPr/>
        </p:nvPicPr>
        <p:blipFill>
          <a:blip r:embed="rId8"/>
          <a:stretch>
            <a:fillRect/>
          </a:stretch>
        </p:blipFill>
        <p:spPr>
          <a:xfrm>
            <a:off x="1025232" y="4049683"/>
            <a:ext cx="894735" cy="879823"/>
          </a:xfrm>
          <a:prstGeom prst="rect">
            <a:avLst/>
          </a:prstGeom>
        </p:spPr>
      </p:pic>
      <p:pic>
        <p:nvPicPr>
          <p:cNvPr id="28" name="Imatge 27"/>
          <p:cNvPicPr>
            <a:picLocks noChangeAspect="1"/>
          </p:cNvPicPr>
          <p:nvPr/>
        </p:nvPicPr>
        <p:blipFill>
          <a:blip r:embed="rId8"/>
          <a:stretch>
            <a:fillRect/>
          </a:stretch>
        </p:blipFill>
        <p:spPr>
          <a:xfrm>
            <a:off x="8159970" y="4068024"/>
            <a:ext cx="894735" cy="879823"/>
          </a:xfrm>
          <a:prstGeom prst="rect">
            <a:avLst/>
          </a:prstGeom>
        </p:spPr>
      </p:pic>
      <p:pic>
        <p:nvPicPr>
          <p:cNvPr id="29" name="Imatge 28"/>
          <p:cNvPicPr>
            <a:picLocks noChangeAspect="1"/>
          </p:cNvPicPr>
          <p:nvPr/>
        </p:nvPicPr>
        <p:blipFill>
          <a:blip r:embed="rId8"/>
          <a:stretch>
            <a:fillRect/>
          </a:stretch>
        </p:blipFill>
        <p:spPr>
          <a:xfrm>
            <a:off x="10337788" y="4043569"/>
            <a:ext cx="894735" cy="879823"/>
          </a:xfrm>
          <a:prstGeom prst="rect">
            <a:avLst/>
          </a:prstGeom>
        </p:spPr>
      </p:pic>
    </p:spTree>
    <p:extLst>
      <p:ext uri="{BB962C8B-B14F-4D97-AF65-F5344CB8AC3E}">
        <p14:creationId xmlns:p14="http://schemas.microsoft.com/office/powerpoint/2010/main" val="75465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712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619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a:xfrm>
            <a:off x="532660" y="681037"/>
            <a:ext cx="11194742" cy="965201"/>
          </a:xfrm>
        </p:spPr>
        <p:txBody>
          <a:bodyPr>
            <a:noAutofit/>
          </a:bodyPr>
          <a:lstStyle/>
          <a:p>
            <a:r>
              <a:rPr lang="es-ES" sz="3200" b="1" dirty="0">
                <a:latin typeface="+mn-lt"/>
              </a:rPr>
              <a:t>Utilidad de la evaluación económica en la toma de decisiones</a:t>
            </a:r>
          </a:p>
        </p:txBody>
      </p:sp>
      <p:pic>
        <p:nvPicPr>
          <p:cNvPr id="3" name="Imatge 2">
            <a:extLst>
              <a:ext uri="{FF2B5EF4-FFF2-40B4-BE49-F238E27FC236}">
                <a16:creationId xmlns:a16="http://schemas.microsoft.com/office/drawing/2014/main" id="{D40105EE-8D97-4E2D-AA1A-E0FC219B68DD}"/>
              </a:ext>
            </a:extLst>
          </p:cNvPr>
          <p:cNvPicPr>
            <a:picLocks noChangeAspect="1"/>
          </p:cNvPicPr>
          <p:nvPr/>
        </p:nvPicPr>
        <p:blipFill>
          <a:blip r:embed="rId3"/>
          <a:stretch>
            <a:fillRect/>
          </a:stretch>
        </p:blipFill>
        <p:spPr>
          <a:xfrm>
            <a:off x="5732544" y="4145478"/>
            <a:ext cx="5315927" cy="1250493"/>
          </a:xfrm>
          <a:prstGeom prst="rect">
            <a:avLst/>
          </a:prstGeom>
        </p:spPr>
      </p:pic>
      <p:pic>
        <p:nvPicPr>
          <p:cNvPr id="6" name="Imatge 5">
            <a:extLst>
              <a:ext uri="{FF2B5EF4-FFF2-40B4-BE49-F238E27FC236}">
                <a16:creationId xmlns:a16="http://schemas.microsoft.com/office/drawing/2014/main" id="{CFBCF308-2DCF-455D-8704-7ECFF1DD865D}"/>
              </a:ext>
            </a:extLst>
          </p:cNvPr>
          <p:cNvPicPr>
            <a:picLocks noChangeAspect="1"/>
          </p:cNvPicPr>
          <p:nvPr/>
        </p:nvPicPr>
        <p:blipFill>
          <a:blip r:embed="rId4"/>
          <a:stretch>
            <a:fillRect/>
          </a:stretch>
        </p:blipFill>
        <p:spPr>
          <a:xfrm>
            <a:off x="5732544" y="5522480"/>
            <a:ext cx="5852815" cy="965201"/>
          </a:xfrm>
          <a:prstGeom prst="rect">
            <a:avLst/>
          </a:prstGeom>
        </p:spPr>
      </p:pic>
      <p:sp>
        <p:nvSpPr>
          <p:cNvPr id="8" name="Rectangle arrodonit 4">
            <a:extLst>
              <a:ext uri="{FF2B5EF4-FFF2-40B4-BE49-F238E27FC236}">
                <a16:creationId xmlns:a16="http://schemas.microsoft.com/office/drawing/2014/main" id="{14B5FE6A-AAB1-4EE3-9FAF-3497E1A7E9FF}"/>
              </a:ext>
            </a:extLst>
          </p:cNvPr>
          <p:cNvSpPr/>
          <p:nvPr/>
        </p:nvSpPr>
        <p:spPr>
          <a:xfrm>
            <a:off x="242656" y="1909857"/>
            <a:ext cx="2411767" cy="646998"/>
          </a:xfrm>
          <a:prstGeom prst="roundRect">
            <a:avLst/>
          </a:prstGeom>
          <a:solidFill>
            <a:srgbClr val="00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Contexto</a:t>
            </a:r>
            <a:endParaRPr lang="es-ES" sz="2600" dirty="0">
              <a:solidFill>
                <a:schemeClr val="bg1"/>
              </a:solidFill>
              <a:latin typeface="Arial" panose="020B0604020202020204" pitchFamily="34" charset="0"/>
              <a:cs typeface="Arial" panose="020B0604020202020204" pitchFamily="34" charset="0"/>
            </a:endParaRPr>
          </a:p>
        </p:txBody>
      </p:sp>
      <p:pic>
        <p:nvPicPr>
          <p:cNvPr id="9" name="Imatge 8">
            <a:extLst>
              <a:ext uri="{FF2B5EF4-FFF2-40B4-BE49-F238E27FC236}">
                <a16:creationId xmlns:a16="http://schemas.microsoft.com/office/drawing/2014/main" id="{2360CC40-2A36-4BA7-864B-27C6BE8DCAEF}"/>
              </a:ext>
            </a:extLst>
          </p:cNvPr>
          <p:cNvPicPr>
            <a:picLocks noChangeAspect="1"/>
          </p:cNvPicPr>
          <p:nvPr/>
        </p:nvPicPr>
        <p:blipFill>
          <a:blip r:embed="rId5"/>
          <a:stretch>
            <a:fillRect/>
          </a:stretch>
        </p:blipFill>
        <p:spPr>
          <a:xfrm>
            <a:off x="308486" y="4624644"/>
            <a:ext cx="4567586" cy="1286337"/>
          </a:xfrm>
          <a:prstGeom prst="rect">
            <a:avLst/>
          </a:prstGeom>
        </p:spPr>
      </p:pic>
      <p:pic>
        <p:nvPicPr>
          <p:cNvPr id="5" name="Imatge 4">
            <a:extLst>
              <a:ext uri="{FF2B5EF4-FFF2-40B4-BE49-F238E27FC236}">
                <a16:creationId xmlns:a16="http://schemas.microsoft.com/office/drawing/2014/main" id="{D45143EA-3876-4AA7-BDEE-60343518F0C4}"/>
              </a:ext>
            </a:extLst>
          </p:cNvPr>
          <p:cNvPicPr>
            <a:picLocks noChangeAspect="1"/>
          </p:cNvPicPr>
          <p:nvPr/>
        </p:nvPicPr>
        <p:blipFill>
          <a:blip r:embed="rId6"/>
          <a:stretch>
            <a:fillRect/>
          </a:stretch>
        </p:blipFill>
        <p:spPr>
          <a:xfrm>
            <a:off x="3391603" y="1764559"/>
            <a:ext cx="6400468" cy="1783432"/>
          </a:xfrm>
          <a:prstGeom prst="rect">
            <a:avLst/>
          </a:prstGeom>
        </p:spPr>
      </p:pic>
    </p:spTree>
    <p:extLst>
      <p:ext uri="{BB962C8B-B14F-4D97-AF65-F5344CB8AC3E}">
        <p14:creationId xmlns:p14="http://schemas.microsoft.com/office/powerpoint/2010/main" val="2471463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nector recte 15">
            <a:extLst>
              <a:ext uri="{FF2B5EF4-FFF2-40B4-BE49-F238E27FC236}">
                <a16:creationId xmlns:a16="http://schemas.microsoft.com/office/drawing/2014/main" id="{98251BF7-E5DC-4318-8549-0536A723B4E3}"/>
              </a:ext>
            </a:extLst>
          </p:cNvPr>
          <p:cNvCxnSpPr>
            <a:cxnSpLocks/>
            <a:stCxn id="9" idx="2"/>
          </p:cNvCxnSpPr>
          <p:nvPr/>
        </p:nvCxnSpPr>
        <p:spPr>
          <a:xfrm flipH="1">
            <a:off x="6096000" y="3089427"/>
            <a:ext cx="2451715" cy="606273"/>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Connector recte 12">
            <a:extLst>
              <a:ext uri="{FF2B5EF4-FFF2-40B4-BE49-F238E27FC236}">
                <a16:creationId xmlns:a16="http://schemas.microsoft.com/office/drawing/2014/main" id="{2EF428F1-0B4C-42C6-831C-37219B85A236}"/>
              </a:ext>
            </a:extLst>
          </p:cNvPr>
          <p:cNvCxnSpPr>
            <a:cxnSpLocks/>
          </p:cNvCxnSpPr>
          <p:nvPr/>
        </p:nvCxnSpPr>
        <p:spPr>
          <a:xfrm>
            <a:off x="3019425" y="2971800"/>
            <a:ext cx="3076575" cy="796773"/>
          </a:xfrm>
          <a:prstGeom prst="line">
            <a:avLst/>
          </a:prstGeom>
          <a:ln w="38100"/>
        </p:spPr>
        <p:style>
          <a:lnRef idx="1">
            <a:schemeClr val="dk1"/>
          </a:lnRef>
          <a:fillRef idx="0">
            <a:schemeClr val="dk1"/>
          </a:fillRef>
          <a:effectRef idx="0">
            <a:schemeClr val="dk1"/>
          </a:effectRef>
          <a:fontRef idx="minor">
            <a:schemeClr val="tx1"/>
          </a:fontRef>
        </p:style>
      </p:cxnSp>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p:txBody>
          <a:bodyPr/>
          <a:lstStyle/>
          <a:p>
            <a:r>
              <a:rPr kumimoji="0" lang="es-ES" sz="3200" b="1" i="0" u="none" strike="noStrike" kern="1200" cap="none" spc="0" normalizeH="0" baseline="0" noProof="0" dirty="0">
                <a:ln>
                  <a:noFill/>
                </a:ln>
                <a:solidFill>
                  <a:prstClr val="black"/>
                </a:solidFill>
                <a:effectLst/>
                <a:uLnTx/>
                <a:uFillTx/>
                <a:latin typeface="+mn-lt"/>
                <a:ea typeface="+mj-ea"/>
                <a:cs typeface="+mj-cs"/>
              </a:rPr>
              <a:t>Utilidad de la evaluación económica en la toma de decisiones</a:t>
            </a:r>
            <a:endParaRPr lang="es-ES" b="1" dirty="0">
              <a:latin typeface="+mn-lt"/>
            </a:endParaRPr>
          </a:p>
        </p:txBody>
      </p:sp>
      <p:sp>
        <p:nvSpPr>
          <p:cNvPr id="7" name="Rectangle arrodonit 4">
            <a:extLst>
              <a:ext uri="{FF2B5EF4-FFF2-40B4-BE49-F238E27FC236}">
                <a16:creationId xmlns:a16="http://schemas.microsoft.com/office/drawing/2014/main" id="{EA3C44F4-D19D-41C0-A7DE-EFF64FE3A706}"/>
              </a:ext>
            </a:extLst>
          </p:cNvPr>
          <p:cNvSpPr/>
          <p:nvPr/>
        </p:nvSpPr>
        <p:spPr>
          <a:xfrm>
            <a:off x="1165933" y="1829957"/>
            <a:ext cx="4018625" cy="1259471"/>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rgbClr val="00395D"/>
                </a:solidFill>
                <a:latin typeface="Arial" panose="020B0604020202020204" pitchFamily="34" charset="0"/>
                <a:cs typeface="Arial" panose="020B0604020202020204" pitchFamily="34" charset="0"/>
              </a:rPr>
              <a:t>Nuevas políticas y programas públicos (corto plazo) </a:t>
            </a:r>
            <a:endParaRPr lang="es-ES" sz="2600" dirty="0">
              <a:solidFill>
                <a:srgbClr val="00395D"/>
              </a:solidFill>
              <a:latin typeface="Arial" panose="020B0604020202020204" pitchFamily="34" charset="0"/>
              <a:cs typeface="Arial" panose="020B0604020202020204" pitchFamily="34" charset="0"/>
            </a:endParaRPr>
          </a:p>
        </p:txBody>
      </p:sp>
      <p:sp>
        <p:nvSpPr>
          <p:cNvPr id="9" name="Rectangle arrodonit 4">
            <a:extLst>
              <a:ext uri="{FF2B5EF4-FFF2-40B4-BE49-F238E27FC236}">
                <a16:creationId xmlns:a16="http://schemas.microsoft.com/office/drawing/2014/main" id="{E719954F-E846-4DA1-A2C5-2DAD5B3DE196}"/>
              </a:ext>
            </a:extLst>
          </p:cNvPr>
          <p:cNvSpPr/>
          <p:nvPr/>
        </p:nvSpPr>
        <p:spPr>
          <a:xfrm>
            <a:off x="6538402" y="1829956"/>
            <a:ext cx="4018625" cy="1259471"/>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rgbClr val="00395D"/>
                </a:solidFill>
                <a:latin typeface="Arial" panose="020B0604020202020204" pitchFamily="34" charset="0"/>
                <a:cs typeface="Arial" panose="020B0604020202020204" pitchFamily="34" charset="0"/>
              </a:rPr>
              <a:t>Consolidación fiscal (medio plazo) </a:t>
            </a:r>
            <a:endParaRPr lang="es-ES" sz="2600" dirty="0">
              <a:solidFill>
                <a:srgbClr val="00395D"/>
              </a:solidFill>
              <a:latin typeface="Arial" panose="020B0604020202020204" pitchFamily="34" charset="0"/>
              <a:cs typeface="Arial" panose="020B0604020202020204" pitchFamily="34" charset="0"/>
            </a:endParaRPr>
          </a:p>
        </p:txBody>
      </p:sp>
      <p:sp>
        <p:nvSpPr>
          <p:cNvPr id="11" name="Rectangle arrodonit 4">
            <a:extLst>
              <a:ext uri="{FF2B5EF4-FFF2-40B4-BE49-F238E27FC236}">
                <a16:creationId xmlns:a16="http://schemas.microsoft.com/office/drawing/2014/main" id="{8A3FD2E3-95CC-4B30-8D6F-A16B4063BDF7}"/>
              </a:ext>
            </a:extLst>
          </p:cNvPr>
          <p:cNvSpPr/>
          <p:nvPr/>
        </p:nvSpPr>
        <p:spPr>
          <a:xfrm>
            <a:off x="3905712" y="3452442"/>
            <a:ext cx="4018625" cy="1259471"/>
          </a:xfrm>
          <a:prstGeom prst="roundRect">
            <a:avLst/>
          </a:prstGeom>
          <a:solidFill>
            <a:srgbClr val="4A5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Decisiones sobre qué hacer….. y qué dejar de hacer </a:t>
            </a:r>
            <a:endParaRPr lang="es-ES" sz="2600" dirty="0">
              <a:solidFill>
                <a:schemeClr val="bg1"/>
              </a:solidFill>
              <a:latin typeface="Arial" panose="020B0604020202020204" pitchFamily="34" charset="0"/>
              <a:cs typeface="Arial" panose="020B0604020202020204" pitchFamily="34" charset="0"/>
            </a:endParaRPr>
          </a:p>
        </p:txBody>
      </p:sp>
      <p:sp>
        <p:nvSpPr>
          <p:cNvPr id="19" name="Fletxa: avall 18">
            <a:extLst>
              <a:ext uri="{FF2B5EF4-FFF2-40B4-BE49-F238E27FC236}">
                <a16:creationId xmlns:a16="http://schemas.microsoft.com/office/drawing/2014/main" id="{3FEB8FA1-848F-429B-B079-DC009875FD97}"/>
              </a:ext>
            </a:extLst>
          </p:cNvPr>
          <p:cNvSpPr/>
          <p:nvPr/>
        </p:nvSpPr>
        <p:spPr>
          <a:xfrm>
            <a:off x="5800725" y="4857901"/>
            <a:ext cx="381000" cy="561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angle arrodonit 4">
            <a:extLst>
              <a:ext uri="{FF2B5EF4-FFF2-40B4-BE49-F238E27FC236}">
                <a16:creationId xmlns:a16="http://schemas.microsoft.com/office/drawing/2014/main" id="{D098908E-EF26-41A7-BE22-73693E856D1D}"/>
              </a:ext>
            </a:extLst>
          </p:cNvPr>
          <p:cNvSpPr/>
          <p:nvPr/>
        </p:nvSpPr>
        <p:spPr>
          <a:xfrm>
            <a:off x="4396018" y="5565864"/>
            <a:ext cx="3190413" cy="657074"/>
          </a:xfrm>
          <a:prstGeom prst="roundRect">
            <a:avLst/>
          </a:prstGeom>
          <a:solidFill>
            <a:srgbClr val="C00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PRIORIZAR</a:t>
            </a:r>
            <a:endParaRPr lang="es-ES" sz="2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75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or recte 7">
            <a:extLst>
              <a:ext uri="{FF2B5EF4-FFF2-40B4-BE49-F238E27FC236}">
                <a16:creationId xmlns:a16="http://schemas.microsoft.com/office/drawing/2014/main" id="{21377C0A-03B5-43C9-880C-812E97D4B0F5}"/>
              </a:ext>
            </a:extLst>
          </p:cNvPr>
          <p:cNvCxnSpPr>
            <a:stCxn id="2" idx="2"/>
          </p:cNvCxnSpPr>
          <p:nvPr/>
        </p:nvCxnSpPr>
        <p:spPr>
          <a:xfrm flipH="1">
            <a:off x="8205787" y="3003702"/>
            <a:ext cx="1" cy="32029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p:txBody>
          <a:bodyPr/>
          <a:lstStyle/>
          <a:p>
            <a:r>
              <a:rPr kumimoji="0" lang="es-ES" sz="3200" b="1" i="0" u="none" strike="noStrike" kern="1200" cap="none" spc="0" normalizeH="0" baseline="0" noProof="0" dirty="0">
                <a:ln>
                  <a:noFill/>
                </a:ln>
                <a:solidFill>
                  <a:prstClr val="black"/>
                </a:solidFill>
                <a:effectLst/>
                <a:uLnTx/>
                <a:uFillTx/>
                <a:latin typeface="+mn-lt"/>
                <a:ea typeface="+mj-ea"/>
                <a:cs typeface="+mj-cs"/>
              </a:rPr>
              <a:t>Utilidad de la evaluación económica en la toma de decisiones</a:t>
            </a:r>
            <a:endParaRPr lang="es-ES" b="1" dirty="0">
              <a:latin typeface="+mn-lt"/>
            </a:endParaRPr>
          </a:p>
        </p:txBody>
      </p:sp>
      <p:sp>
        <p:nvSpPr>
          <p:cNvPr id="21" name="Rectangle arrodonit 4">
            <a:extLst>
              <a:ext uri="{FF2B5EF4-FFF2-40B4-BE49-F238E27FC236}">
                <a16:creationId xmlns:a16="http://schemas.microsoft.com/office/drawing/2014/main" id="{D098908E-EF26-41A7-BE22-73693E856D1D}"/>
              </a:ext>
            </a:extLst>
          </p:cNvPr>
          <p:cNvSpPr/>
          <p:nvPr/>
        </p:nvSpPr>
        <p:spPr>
          <a:xfrm>
            <a:off x="838200" y="1851114"/>
            <a:ext cx="3190413" cy="657074"/>
          </a:xfrm>
          <a:prstGeom prst="roundRect">
            <a:avLst/>
          </a:prstGeom>
          <a:solidFill>
            <a:srgbClr val="C00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PRIORIZAR</a:t>
            </a:r>
            <a:endParaRPr lang="es-ES" sz="2600" dirty="0">
              <a:solidFill>
                <a:schemeClr val="bg1"/>
              </a:solidFill>
              <a:latin typeface="Arial" panose="020B0604020202020204" pitchFamily="34" charset="0"/>
              <a:cs typeface="Arial" panose="020B0604020202020204" pitchFamily="34" charset="0"/>
            </a:endParaRPr>
          </a:p>
        </p:txBody>
      </p:sp>
      <p:sp>
        <p:nvSpPr>
          <p:cNvPr id="2" name="Rectangle arrodonit 4">
            <a:extLst>
              <a:ext uri="{FF2B5EF4-FFF2-40B4-BE49-F238E27FC236}">
                <a16:creationId xmlns:a16="http://schemas.microsoft.com/office/drawing/2014/main" id="{2CEA46C9-E55F-47C5-A8A4-84E3B5AD1F4F}"/>
              </a:ext>
            </a:extLst>
          </p:cNvPr>
          <p:cNvSpPr/>
          <p:nvPr/>
        </p:nvSpPr>
        <p:spPr>
          <a:xfrm>
            <a:off x="5057775" y="1744231"/>
            <a:ext cx="6296025" cy="125947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dirty="0">
                <a:solidFill>
                  <a:srgbClr val="00395D"/>
                </a:solidFill>
                <a:latin typeface="Arial" panose="020B0604020202020204" pitchFamily="34" charset="0"/>
                <a:cs typeface="Arial" panose="020B0604020202020204" pitchFamily="34" charset="0"/>
              </a:rPr>
              <a:t>Criterio de eficiencia (no el único):dados los </a:t>
            </a:r>
            <a:r>
              <a:rPr lang="es-ES" sz="2600" b="1" dirty="0">
                <a:solidFill>
                  <a:srgbClr val="00395D"/>
                </a:solidFill>
                <a:latin typeface="Arial" panose="020B0604020202020204" pitchFamily="34" charset="0"/>
                <a:cs typeface="Arial" panose="020B0604020202020204" pitchFamily="34" charset="0"/>
              </a:rPr>
              <a:t>RECURSOS</a:t>
            </a:r>
            <a:r>
              <a:rPr lang="es-ES" sz="2600" dirty="0">
                <a:solidFill>
                  <a:srgbClr val="00395D"/>
                </a:solidFill>
                <a:latin typeface="Arial" panose="020B0604020202020204" pitchFamily="34" charset="0"/>
                <a:cs typeface="Arial" panose="020B0604020202020204" pitchFamily="34" charset="0"/>
              </a:rPr>
              <a:t> disponibles, maximizar los </a:t>
            </a:r>
            <a:r>
              <a:rPr lang="es-ES" sz="2600" b="1" dirty="0">
                <a:solidFill>
                  <a:srgbClr val="00395D"/>
                </a:solidFill>
                <a:latin typeface="Arial" panose="020B0604020202020204" pitchFamily="34" charset="0"/>
                <a:cs typeface="Arial" panose="020B0604020202020204" pitchFamily="34" charset="0"/>
              </a:rPr>
              <a:t>RESULTADOS</a:t>
            </a:r>
          </a:p>
        </p:txBody>
      </p:sp>
      <p:sp>
        <p:nvSpPr>
          <p:cNvPr id="3" name="Rectangle arrodonit 4">
            <a:extLst>
              <a:ext uri="{FF2B5EF4-FFF2-40B4-BE49-F238E27FC236}">
                <a16:creationId xmlns:a16="http://schemas.microsoft.com/office/drawing/2014/main" id="{7BEFE425-233D-45EF-8C99-CA10C25567EF}"/>
              </a:ext>
            </a:extLst>
          </p:cNvPr>
          <p:cNvSpPr/>
          <p:nvPr/>
        </p:nvSpPr>
        <p:spPr>
          <a:xfrm>
            <a:off x="952500" y="4947223"/>
            <a:ext cx="9899111" cy="1601496"/>
          </a:xfrm>
          <a:prstGeom prst="round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tx1"/>
                </a:solidFill>
                <a:latin typeface="Arial" panose="020B0604020202020204" pitchFamily="34" charset="0"/>
                <a:cs typeface="Arial" panose="020B0604020202020204" pitchFamily="34" charset="0"/>
              </a:rPr>
              <a:t>Ofrece información sobre la relación entre los recursos destinados a una política pública y los resultados de la misma teniendo en cuenta a todos los agentes de la sociedad (</a:t>
            </a:r>
            <a:r>
              <a:rPr lang="es-ES" sz="2600" b="1" u="sng" dirty="0">
                <a:solidFill>
                  <a:schemeClr val="tx1"/>
                </a:solidFill>
                <a:latin typeface="Arial" panose="020B0604020202020204" pitchFamily="34" charset="0"/>
                <a:cs typeface="Arial" panose="020B0604020202020204" pitchFamily="34" charset="0"/>
              </a:rPr>
              <a:t>perspectiva social!!</a:t>
            </a:r>
            <a:r>
              <a:rPr lang="es-ES" sz="2600" b="1" dirty="0">
                <a:solidFill>
                  <a:schemeClr val="tx1"/>
                </a:solidFill>
                <a:latin typeface="Arial" panose="020B0604020202020204" pitchFamily="34" charset="0"/>
                <a:cs typeface="Arial" panose="020B0604020202020204" pitchFamily="34" charset="0"/>
              </a:rPr>
              <a:t>)</a:t>
            </a:r>
            <a:endParaRPr lang="es-ES" sz="2600" dirty="0">
              <a:solidFill>
                <a:schemeClr val="tx1"/>
              </a:solidFill>
              <a:latin typeface="Arial" panose="020B0604020202020204" pitchFamily="34" charset="0"/>
              <a:cs typeface="Arial" panose="020B0604020202020204" pitchFamily="34" charset="0"/>
            </a:endParaRPr>
          </a:p>
        </p:txBody>
      </p:sp>
      <p:sp>
        <p:nvSpPr>
          <p:cNvPr id="5" name="Rectangle arrodonit 4">
            <a:extLst>
              <a:ext uri="{FF2B5EF4-FFF2-40B4-BE49-F238E27FC236}">
                <a16:creationId xmlns:a16="http://schemas.microsoft.com/office/drawing/2014/main" id="{8DB41416-A936-44F9-BAA9-A129C64B0333}"/>
              </a:ext>
            </a:extLst>
          </p:cNvPr>
          <p:cNvSpPr/>
          <p:nvPr/>
        </p:nvSpPr>
        <p:spPr>
          <a:xfrm>
            <a:off x="2962275" y="3345727"/>
            <a:ext cx="8391525" cy="1259471"/>
          </a:xfrm>
          <a:prstGeom prst="roundRect">
            <a:avLst/>
          </a:prstGeom>
          <a:solidFill>
            <a:srgbClr val="4A5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La evaluación económica es una herramienta útil para este ejercicio de priorización </a:t>
            </a:r>
            <a:endParaRPr lang="es-ES" sz="2600" dirty="0">
              <a:solidFill>
                <a:schemeClr val="bg1"/>
              </a:solidFill>
              <a:latin typeface="Arial" panose="020B0604020202020204" pitchFamily="34" charset="0"/>
              <a:cs typeface="Arial" panose="020B0604020202020204" pitchFamily="34" charset="0"/>
            </a:endParaRPr>
          </a:p>
        </p:txBody>
      </p:sp>
      <p:sp>
        <p:nvSpPr>
          <p:cNvPr id="15" name="Fletxa: dreta 14">
            <a:extLst>
              <a:ext uri="{FF2B5EF4-FFF2-40B4-BE49-F238E27FC236}">
                <a16:creationId xmlns:a16="http://schemas.microsoft.com/office/drawing/2014/main" id="{F2F2A471-8716-4286-A70E-8B11286876BE}"/>
              </a:ext>
            </a:extLst>
          </p:cNvPr>
          <p:cNvSpPr/>
          <p:nvPr/>
        </p:nvSpPr>
        <p:spPr>
          <a:xfrm>
            <a:off x="4371976" y="1988263"/>
            <a:ext cx="438150" cy="297737"/>
          </a:xfrm>
          <a:prstGeom prst="right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90037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p:txBody>
          <a:bodyPr/>
          <a:lstStyle/>
          <a:p>
            <a:r>
              <a:rPr kumimoji="0" lang="es-ES" sz="3200" b="1" i="0" u="none" strike="noStrike" kern="1200" cap="none" spc="0" normalizeH="0" baseline="0" noProof="0" dirty="0">
                <a:ln>
                  <a:noFill/>
                </a:ln>
                <a:solidFill>
                  <a:prstClr val="black"/>
                </a:solidFill>
                <a:effectLst/>
                <a:uLnTx/>
                <a:uFillTx/>
                <a:latin typeface="+mn-lt"/>
                <a:ea typeface="+mj-ea"/>
                <a:cs typeface="+mj-cs"/>
              </a:rPr>
              <a:t>Utilidad de la evaluación económica en la toma de decisiones</a:t>
            </a:r>
            <a:endParaRPr lang="es-ES" b="1" dirty="0">
              <a:latin typeface="+mn-lt"/>
            </a:endParaRPr>
          </a:p>
        </p:txBody>
      </p:sp>
      <p:sp>
        <p:nvSpPr>
          <p:cNvPr id="21" name="Rectangle arrodonit 4">
            <a:extLst>
              <a:ext uri="{FF2B5EF4-FFF2-40B4-BE49-F238E27FC236}">
                <a16:creationId xmlns:a16="http://schemas.microsoft.com/office/drawing/2014/main" id="{D098908E-EF26-41A7-BE22-73693E856D1D}"/>
              </a:ext>
            </a:extLst>
          </p:cNvPr>
          <p:cNvSpPr/>
          <p:nvPr/>
        </p:nvSpPr>
        <p:spPr>
          <a:xfrm>
            <a:off x="136864" y="1502204"/>
            <a:ext cx="3190413" cy="657074"/>
          </a:xfrm>
          <a:prstGeom prst="roundRect">
            <a:avLst/>
          </a:prstGeom>
          <a:solidFill>
            <a:srgbClr val="C00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PRIORIZAR</a:t>
            </a:r>
            <a:endParaRPr lang="es-ES" sz="2600" dirty="0">
              <a:solidFill>
                <a:schemeClr val="bg1"/>
              </a:solidFill>
              <a:latin typeface="Arial" panose="020B0604020202020204" pitchFamily="34" charset="0"/>
              <a:cs typeface="Arial" panose="020B0604020202020204" pitchFamily="34" charset="0"/>
            </a:endParaRPr>
          </a:p>
        </p:txBody>
      </p:sp>
      <p:sp>
        <p:nvSpPr>
          <p:cNvPr id="8" name="Rectangle arrodonit 4">
            <a:extLst>
              <a:ext uri="{FF2B5EF4-FFF2-40B4-BE49-F238E27FC236}">
                <a16:creationId xmlns:a16="http://schemas.microsoft.com/office/drawing/2014/main" id="{B4E03AC6-A298-4694-9A17-F5D522D3EF8C}"/>
              </a:ext>
            </a:extLst>
          </p:cNvPr>
          <p:cNvSpPr/>
          <p:nvPr/>
        </p:nvSpPr>
        <p:spPr>
          <a:xfrm>
            <a:off x="512409" y="2672319"/>
            <a:ext cx="4876338" cy="125947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dirty="0">
                <a:solidFill>
                  <a:srgbClr val="00395D"/>
                </a:solidFill>
                <a:latin typeface="Arial" panose="020B0604020202020204" pitchFamily="34" charset="0"/>
                <a:cs typeface="Arial" panose="020B0604020202020204" pitchFamily="34" charset="0"/>
              </a:rPr>
              <a:t>¿Es un plan de educación digital una intervención eficiente para la sociedad? </a:t>
            </a:r>
            <a:endParaRPr lang="es-ES" sz="2600" b="1" dirty="0">
              <a:solidFill>
                <a:srgbClr val="00395D"/>
              </a:solidFill>
              <a:latin typeface="Arial" panose="020B0604020202020204" pitchFamily="34" charset="0"/>
              <a:cs typeface="Arial" panose="020B0604020202020204" pitchFamily="34" charset="0"/>
            </a:endParaRPr>
          </a:p>
        </p:txBody>
      </p:sp>
      <p:sp>
        <p:nvSpPr>
          <p:cNvPr id="10" name="Rectangle arrodonit 4">
            <a:extLst>
              <a:ext uri="{FF2B5EF4-FFF2-40B4-BE49-F238E27FC236}">
                <a16:creationId xmlns:a16="http://schemas.microsoft.com/office/drawing/2014/main" id="{9317D32A-00C1-4306-BB5C-9B805F06458A}"/>
              </a:ext>
            </a:extLst>
          </p:cNvPr>
          <p:cNvSpPr/>
          <p:nvPr/>
        </p:nvSpPr>
        <p:spPr>
          <a:xfrm>
            <a:off x="984405" y="4129307"/>
            <a:ext cx="4306686" cy="125947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dirty="0">
                <a:solidFill>
                  <a:srgbClr val="00395D"/>
                </a:solidFill>
                <a:latin typeface="Arial" panose="020B0604020202020204" pitchFamily="34" charset="0"/>
                <a:cs typeface="Arial" panose="020B0604020202020204" pitchFamily="34" charset="0"/>
              </a:rPr>
              <a:t>Que es más eficiente, ¿obligar a formarse a todos los docentes o que sea voluntario? </a:t>
            </a:r>
            <a:endParaRPr lang="es-ES" sz="2200" b="1" dirty="0">
              <a:solidFill>
                <a:srgbClr val="00395D"/>
              </a:solidFill>
              <a:latin typeface="Arial" panose="020B0604020202020204" pitchFamily="34" charset="0"/>
              <a:cs typeface="Arial" panose="020B0604020202020204" pitchFamily="34" charset="0"/>
            </a:endParaRPr>
          </a:p>
        </p:txBody>
      </p:sp>
      <p:sp>
        <p:nvSpPr>
          <p:cNvPr id="12" name="Rectangle arrodonit 4">
            <a:extLst>
              <a:ext uri="{FF2B5EF4-FFF2-40B4-BE49-F238E27FC236}">
                <a16:creationId xmlns:a16="http://schemas.microsoft.com/office/drawing/2014/main" id="{AEEB588E-86A5-42E7-8BCB-E1E3C3EB420B}"/>
              </a:ext>
            </a:extLst>
          </p:cNvPr>
          <p:cNvSpPr/>
          <p:nvPr/>
        </p:nvSpPr>
        <p:spPr>
          <a:xfrm>
            <a:off x="1356527" y="5598529"/>
            <a:ext cx="3562441" cy="125947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395D"/>
                </a:solidFill>
                <a:latin typeface="Arial" panose="020B0604020202020204" pitchFamily="34" charset="0"/>
                <a:cs typeface="Arial" panose="020B0604020202020204" pitchFamily="34" charset="0"/>
              </a:rPr>
              <a:t>Que es más eficiente,  ¿distribuir </a:t>
            </a:r>
            <a:r>
              <a:rPr lang="es-ES" dirty="0" err="1">
                <a:solidFill>
                  <a:srgbClr val="00395D"/>
                </a:solidFill>
                <a:latin typeface="Arial" panose="020B0604020202020204" pitchFamily="34" charset="0"/>
                <a:cs typeface="Arial" panose="020B0604020202020204" pitchFamily="34" charset="0"/>
              </a:rPr>
              <a:t>tablets</a:t>
            </a:r>
            <a:r>
              <a:rPr lang="es-ES" dirty="0">
                <a:solidFill>
                  <a:srgbClr val="00395D"/>
                </a:solidFill>
                <a:latin typeface="Arial" panose="020B0604020202020204" pitchFamily="34" charset="0"/>
                <a:cs typeface="Arial" panose="020B0604020202020204" pitchFamily="34" charset="0"/>
              </a:rPr>
              <a:t> o </a:t>
            </a:r>
            <a:r>
              <a:rPr lang="es-ES" dirty="0" err="1">
                <a:solidFill>
                  <a:srgbClr val="00395D"/>
                </a:solidFill>
                <a:latin typeface="Arial" panose="020B0604020202020204" pitchFamily="34" charset="0"/>
                <a:cs typeface="Arial" panose="020B0604020202020204" pitchFamily="34" charset="0"/>
              </a:rPr>
              <a:t>PCs</a:t>
            </a:r>
            <a:r>
              <a:rPr lang="es-ES" dirty="0">
                <a:solidFill>
                  <a:srgbClr val="00395D"/>
                </a:solidFill>
                <a:latin typeface="Arial" panose="020B0604020202020204" pitchFamily="34" charset="0"/>
                <a:cs typeface="Arial" panose="020B0604020202020204" pitchFamily="34" charset="0"/>
              </a:rPr>
              <a:t>?</a:t>
            </a:r>
            <a:endParaRPr lang="es-ES" b="1" dirty="0">
              <a:solidFill>
                <a:srgbClr val="00395D"/>
              </a:solidFill>
              <a:latin typeface="Arial" panose="020B0604020202020204" pitchFamily="34" charset="0"/>
              <a:cs typeface="Arial" panose="020B0604020202020204" pitchFamily="34" charset="0"/>
            </a:endParaRPr>
          </a:p>
        </p:txBody>
      </p:sp>
      <p:sp>
        <p:nvSpPr>
          <p:cNvPr id="14" name="Rectangle arrodonit 4">
            <a:extLst>
              <a:ext uri="{FF2B5EF4-FFF2-40B4-BE49-F238E27FC236}">
                <a16:creationId xmlns:a16="http://schemas.microsoft.com/office/drawing/2014/main" id="{D8FFA2CF-A7A0-4C94-8FE0-114AD89E3F10}"/>
              </a:ext>
            </a:extLst>
          </p:cNvPr>
          <p:cNvSpPr/>
          <p:nvPr/>
        </p:nvSpPr>
        <p:spPr>
          <a:xfrm>
            <a:off x="6692747" y="2672319"/>
            <a:ext cx="4876338" cy="125947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dirty="0">
                <a:solidFill>
                  <a:schemeClr val="bg1"/>
                </a:solidFill>
                <a:latin typeface="Arial" panose="020B0604020202020204" pitchFamily="34" charset="0"/>
                <a:cs typeface="Arial" panose="020B0604020202020204" pitchFamily="34" charset="0"/>
              </a:rPr>
              <a:t>¿Es eficiente un plan de capacitación digital para parados mayores de 40 años?</a:t>
            </a:r>
            <a:endParaRPr lang="es-ES" sz="2600" b="1" dirty="0">
              <a:solidFill>
                <a:schemeClr val="bg1"/>
              </a:solidFill>
              <a:latin typeface="Arial" panose="020B0604020202020204" pitchFamily="34" charset="0"/>
              <a:cs typeface="Arial" panose="020B0604020202020204" pitchFamily="34" charset="0"/>
            </a:endParaRPr>
          </a:p>
        </p:txBody>
      </p:sp>
      <p:sp>
        <p:nvSpPr>
          <p:cNvPr id="18" name="Rectangle arrodonit 4">
            <a:extLst>
              <a:ext uri="{FF2B5EF4-FFF2-40B4-BE49-F238E27FC236}">
                <a16:creationId xmlns:a16="http://schemas.microsoft.com/office/drawing/2014/main" id="{EAECDE27-ED5A-4573-929D-A8ED3F467B1B}"/>
              </a:ext>
            </a:extLst>
          </p:cNvPr>
          <p:cNvSpPr/>
          <p:nvPr/>
        </p:nvSpPr>
        <p:spPr>
          <a:xfrm>
            <a:off x="7155865" y="4129307"/>
            <a:ext cx="4306686" cy="125947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dirty="0">
                <a:solidFill>
                  <a:schemeClr val="bg1"/>
                </a:solidFill>
                <a:latin typeface="Arial" panose="020B0604020202020204" pitchFamily="34" charset="0"/>
                <a:cs typeface="Arial" panose="020B0604020202020204" pitchFamily="34" charset="0"/>
              </a:rPr>
              <a:t>Que es más eficiente, ¿que los cursos los realice las AAPP o que se externalicen?</a:t>
            </a:r>
            <a:endParaRPr lang="es-ES" sz="2200" b="1" dirty="0">
              <a:solidFill>
                <a:schemeClr val="bg1"/>
              </a:solidFill>
              <a:latin typeface="Arial" panose="020B0604020202020204" pitchFamily="34" charset="0"/>
              <a:cs typeface="Arial" panose="020B0604020202020204" pitchFamily="34" charset="0"/>
            </a:endParaRPr>
          </a:p>
        </p:txBody>
      </p:sp>
      <p:sp>
        <p:nvSpPr>
          <p:cNvPr id="20" name="Rectangle arrodonit 4">
            <a:extLst>
              <a:ext uri="{FF2B5EF4-FFF2-40B4-BE49-F238E27FC236}">
                <a16:creationId xmlns:a16="http://schemas.microsoft.com/office/drawing/2014/main" id="{7A4DD8F6-275E-4F05-A573-4C8E432C46A9}"/>
              </a:ext>
            </a:extLst>
          </p:cNvPr>
          <p:cNvSpPr/>
          <p:nvPr/>
        </p:nvSpPr>
        <p:spPr>
          <a:xfrm>
            <a:off x="7527988" y="5598529"/>
            <a:ext cx="3562441" cy="125947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latin typeface="Arial" panose="020B0604020202020204" pitchFamily="34" charset="0"/>
                <a:cs typeface="Arial" panose="020B0604020202020204" pitchFamily="34" charset="0"/>
              </a:rPr>
              <a:t>Que es mas eficiente, ¿capacitar en habilidades concretas o en conocimientos generalistas?</a:t>
            </a:r>
            <a:endParaRPr lang="es-ES" b="1" dirty="0">
              <a:solidFill>
                <a:schemeClr val="bg1"/>
              </a:solidFill>
              <a:latin typeface="Arial" panose="020B0604020202020204" pitchFamily="34" charset="0"/>
              <a:cs typeface="Arial" panose="020B0604020202020204" pitchFamily="34" charset="0"/>
            </a:endParaRPr>
          </a:p>
        </p:txBody>
      </p:sp>
      <p:sp>
        <p:nvSpPr>
          <p:cNvPr id="24" name="Rectangle arrodonit 4">
            <a:extLst>
              <a:ext uri="{FF2B5EF4-FFF2-40B4-BE49-F238E27FC236}">
                <a16:creationId xmlns:a16="http://schemas.microsoft.com/office/drawing/2014/main" id="{66E8BC88-28D3-4A15-A7E6-E7ED50FB77A5}"/>
              </a:ext>
            </a:extLst>
          </p:cNvPr>
          <p:cNvSpPr/>
          <p:nvPr/>
        </p:nvSpPr>
        <p:spPr>
          <a:xfrm>
            <a:off x="3003289" y="1475058"/>
            <a:ext cx="8919422" cy="86864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00395D"/>
                </a:solidFill>
                <a:latin typeface="Arial" panose="020B0604020202020204" pitchFamily="34" charset="0"/>
                <a:cs typeface="Arial" panose="020B0604020202020204" pitchFamily="34" charset="0"/>
              </a:rPr>
              <a:t>Eficiencia para la sociedad: Beneficios sociales &gt; Costes sociales</a:t>
            </a:r>
          </a:p>
        </p:txBody>
      </p:sp>
    </p:spTree>
    <p:extLst>
      <p:ext uri="{BB962C8B-B14F-4D97-AF65-F5344CB8AC3E}">
        <p14:creationId xmlns:p14="http://schemas.microsoft.com/office/powerpoint/2010/main" val="1496208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p:txBody>
          <a:bodyPr>
            <a:normAutofit/>
          </a:bodyPr>
          <a:lstStyle/>
          <a:p>
            <a:pPr marR="0" lvl="0" algn="l" defTabSz="914400" rtl="0" eaLnBrk="1" fontAlgn="auto" latinLnBrk="0" hangingPunct="1">
              <a:lnSpc>
                <a:spcPct val="90000"/>
              </a:lnSpc>
              <a:spcBef>
                <a:spcPts val="1000"/>
              </a:spcBef>
              <a:spcAft>
                <a:spcPts val="1200"/>
              </a:spcAft>
              <a:buClrTx/>
              <a:buSzTx/>
              <a:tabLst/>
              <a:defRPr/>
            </a:pPr>
            <a:r>
              <a:rPr kumimoji="0" lang="es-ES" sz="3200" b="1" i="0" u="none" strike="noStrike" kern="1200" cap="none" spc="0" normalizeH="0" baseline="0" noProof="0" dirty="0">
                <a:ln>
                  <a:noFill/>
                </a:ln>
                <a:solidFill>
                  <a:prstClr val="black"/>
                </a:solidFill>
                <a:effectLst/>
                <a:uLnTx/>
                <a:uFillTx/>
                <a:latin typeface="+mn-lt"/>
                <a:ea typeface="+mn-ea"/>
                <a:cs typeface="+mn-cs"/>
              </a:rPr>
              <a:t>Definición y conceptos básicos </a:t>
            </a:r>
          </a:p>
        </p:txBody>
      </p:sp>
      <p:sp>
        <p:nvSpPr>
          <p:cNvPr id="3" name="Rectangle arrodonit 4">
            <a:extLst>
              <a:ext uri="{FF2B5EF4-FFF2-40B4-BE49-F238E27FC236}">
                <a16:creationId xmlns:a16="http://schemas.microsoft.com/office/drawing/2014/main" id="{0F7D4026-00AF-4931-80AE-B915555D16E8}"/>
              </a:ext>
            </a:extLst>
          </p:cNvPr>
          <p:cNvSpPr/>
          <p:nvPr/>
        </p:nvSpPr>
        <p:spPr>
          <a:xfrm>
            <a:off x="709103" y="2062309"/>
            <a:ext cx="10644697" cy="195724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rgbClr val="00395D"/>
                </a:solidFill>
                <a:latin typeface="Arial" panose="020B0604020202020204" pitchFamily="34" charset="0"/>
                <a:cs typeface="Arial" panose="020B0604020202020204" pitchFamily="34" charset="0"/>
              </a:rPr>
              <a:t>La comparación del </a:t>
            </a:r>
            <a:r>
              <a:rPr lang="es-ES" sz="2600" b="1" u="sng" dirty="0">
                <a:solidFill>
                  <a:srgbClr val="00395D"/>
                </a:solidFill>
                <a:latin typeface="Arial" panose="020B0604020202020204" pitchFamily="34" charset="0"/>
                <a:cs typeface="Arial" panose="020B0604020202020204" pitchFamily="34" charset="0"/>
              </a:rPr>
              <a:t>uso de recursos (costes) </a:t>
            </a:r>
            <a:r>
              <a:rPr lang="es-ES" sz="2600" b="1" dirty="0">
                <a:solidFill>
                  <a:srgbClr val="00395D"/>
                </a:solidFill>
                <a:latin typeface="Arial" panose="020B0604020202020204" pitchFamily="34" charset="0"/>
                <a:cs typeface="Arial" panose="020B0604020202020204" pitchFamily="34" charset="0"/>
              </a:rPr>
              <a:t>y de los </a:t>
            </a:r>
            <a:r>
              <a:rPr lang="es-ES" sz="2600" b="1" u="sng" dirty="0">
                <a:solidFill>
                  <a:srgbClr val="00395D"/>
                </a:solidFill>
                <a:latin typeface="Arial" panose="020B0604020202020204" pitchFamily="34" charset="0"/>
                <a:cs typeface="Arial" panose="020B0604020202020204" pitchFamily="34" charset="0"/>
              </a:rPr>
              <a:t>resultados</a:t>
            </a:r>
            <a:r>
              <a:rPr lang="es-ES" sz="2600" b="1" dirty="0">
                <a:solidFill>
                  <a:srgbClr val="00395D"/>
                </a:solidFill>
                <a:latin typeface="Arial" panose="020B0604020202020204" pitchFamily="34" charset="0"/>
                <a:cs typeface="Arial" panose="020B0604020202020204" pitchFamily="34" charset="0"/>
              </a:rPr>
              <a:t> asociados a diversas alternativas de actuación con el objetivo de identificar aquellas más eficientes para la sociedad</a:t>
            </a:r>
          </a:p>
        </p:txBody>
      </p:sp>
      <p:sp>
        <p:nvSpPr>
          <p:cNvPr id="11" name="Rectangle arrodonit 4">
            <a:extLst>
              <a:ext uri="{FF2B5EF4-FFF2-40B4-BE49-F238E27FC236}">
                <a16:creationId xmlns:a16="http://schemas.microsoft.com/office/drawing/2014/main" id="{CE79745F-7989-4AC5-B91E-ED4EB389CE1D}"/>
              </a:ext>
            </a:extLst>
          </p:cNvPr>
          <p:cNvSpPr/>
          <p:nvPr/>
        </p:nvSpPr>
        <p:spPr>
          <a:xfrm>
            <a:off x="400051" y="1674813"/>
            <a:ext cx="2038350" cy="597623"/>
          </a:xfrm>
          <a:prstGeom prst="roundRect">
            <a:avLst/>
          </a:prstGeom>
          <a:solidFill>
            <a:srgbClr val="4A5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¿Qué es?</a:t>
            </a:r>
            <a:endParaRPr lang="es-ES" sz="2600" dirty="0">
              <a:solidFill>
                <a:schemeClr val="bg1"/>
              </a:solidFill>
              <a:latin typeface="Arial" panose="020B0604020202020204" pitchFamily="34" charset="0"/>
              <a:cs typeface="Arial" panose="020B0604020202020204" pitchFamily="34" charset="0"/>
            </a:endParaRPr>
          </a:p>
        </p:txBody>
      </p:sp>
      <p:sp>
        <p:nvSpPr>
          <p:cNvPr id="13" name="Rectangle arrodonit 4">
            <a:extLst>
              <a:ext uri="{FF2B5EF4-FFF2-40B4-BE49-F238E27FC236}">
                <a16:creationId xmlns:a16="http://schemas.microsoft.com/office/drawing/2014/main" id="{C9CE82D0-97A5-4417-8318-6C5464F254FB}"/>
              </a:ext>
            </a:extLst>
          </p:cNvPr>
          <p:cNvSpPr/>
          <p:nvPr/>
        </p:nvSpPr>
        <p:spPr>
          <a:xfrm>
            <a:off x="838200" y="4435621"/>
            <a:ext cx="10644697" cy="195724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600" b="1" dirty="0">
              <a:solidFill>
                <a:srgbClr val="00395D"/>
              </a:solidFill>
              <a:latin typeface="Arial" panose="020B0604020202020204" pitchFamily="34" charset="0"/>
              <a:cs typeface="Arial" panose="020B0604020202020204" pitchFamily="34" charset="0"/>
            </a:endParaRPr>
          </a:p>
        </p:txBody>
      </p:sp>
      <p:sp>
        <p:nvSpPr>
          <p:cNvPr id="15" name="Rectangle arrodonit 4">
            <a:extLst>
              <a:ext uri="{FF2B5EF4-FFF2-40B4-BE49-F238E27FC236}">
                <a16:creationId xmlns:a16="http://schemas.microsoft.com/office/drawing/2014/main" id="{AA19D5B3-2080-4C31-84FC-139C9B9B76D1}"/>
              </a:ext>
            </a:extLst>
          </p:cNvPr>
          <p:cNvSpPr/>
          <p:nvPr/>
        </p:nvSpPr>
        <p:spPr>
          <a:xfrm>
            <a:off x="529147" y="4048125"/>
            <a:ext cx="2585527" cy="597623"/>
          </a:xfrm>
          <a:prstGeom prst="roundRect">
            <a:avLst/>
          </a:prstGeom>
          <a:solidFill>
            <a:srgbClr val="4A5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¿Qué no es?</a:t>
            </a:r>
            <a:endParaRPr lang="es-ES" sz="2600" dirty="0">
              <a:solidFill>
                <a:schemeClr val="bg1"/>
              </a:solidFill>
              <a:latin typeface="Arial" panose="020B0604020202020204" pitchFamily="34" charset="0"/>
              <a:cs typeface="Arial" panose="020B0604020202020204" pitchFamily="34" charset="0"/>
            </a:endParaRPr>
          </a:p>
        </p:txBody>
      </p:sp>
      <p:sp>
        <p:nvSpPr>
          <p:cNvPr id="17" name="Rectangle arrodonit 4">
            <a:extLst>
              <a:ext uri="{FF2B5EF4-FFF2-40B4-BE49-F238E27FC236}">
                <a16:creationId xmlns:a16="http://schemas.microsoft.com/office/drawing/2014/main" id="{8E4F6F2C-BCA8-49F7-B9FD-AF6ACCAD01BD}"/>
              </a:ext>
            </a:extLst>
          </p:cNvPr>
          <p:cNvSpPr/>
          <p:nvPr/>
        </p:nvSpPr>
        <p:spPr>
          <a:xfrm>
            <a:off x="1284855" y="4675441"/>
            <a:ext cx="4477770" cy="765967"/>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s-ES" sz="2200" b="1" dirty="0">
                <a:solidFill>
                  <a:srgbClr val="00395D"/>
                </a:solidFill>
                <a:latin typeface="Arial" panose="020B0604020202020204" pitchFamily="34" charset="0"/>
                <a:cs typeface="Arial" panose="020B0604020202020204" pitchFamily="34" charset="0"/>
              </a:rPr>
              <a:t>Análisis de costes de una política</a:t>
            </a:r>
            <a:endParaRPr lang="es-ES" sz="2200" dirty="0">
              <a:solidFill>
                <a:srgbClr val="00395D"/>
              </a:solidFill>
              <a:latin typeface="Arial" panose="020B0604020202020204" pitchFamily="34" charset="0"/>
              <a:cs typeface="Arial" panose="020B0604020202020204" pitchFamily="34" charset="0"/>
            </a:endParaRPr>
          </a:p>
        </p:txBody>
      </p:sp>
      <p:sp>
        <p:nvSpPr>
          <p:cNvPr id="19" name="Rectangle arrodonit 4">
            <a:extLst>
              <a:ext uri="{FF2B5EF4-FFF2-40B4-BE49-F238E27FC236}">
                <a16:creationId xmlns:a16="http://schemas.microsoft.com/office/drawing/2014/main" id="{47F822DA-C79F-4016-A509-3626272B9BDF}"/>
              </a:ext>
            </a:extLst>
          </p:cNvPr>
          <p:cNvSpPr/>
          <p:nvPr/>
        </p:nvSpPr>
        <p:spPr>
          <a:xfrm>
            <a:off x="7433753" y="4616776"/>
            <a:ext cx="4443922" cy="765967"/>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s-ES" sz="2200" b="1" dirty="0">
                <a:solidFill>
                  <a:srgbClr val="00395D"/>
                </a:solidFill>
                <a:latin typeface="Arial" panose="020B0604020202020204" pitchFamily="34" charset="0"/>
                <a:cs typeface="Arial" panose="020B0604020202020204" pitchFamily="34" charset="0"/>
              </a:rPr>
              <a:t>Análisis de costes y resultados de SOLO una política</a:t>
            </a:r>
            <a:endParaRPr lang="es-ES" sz="2200" dirty="0">
              <a:solidFill>
                <a:srgbClr val="00395D"/>
              </a:solidFill>
              <a:latin typeface="Arial" panose="020B0604020202020204" pitchFamily="34" charset="0"/>
              <a:cs typeface="Arial" panose="020B0604020202020204" pitchFamily="34" charset="0"/>
            </a:endParaRPr>
          </a:p>
        </p:txBody>
      </p:sp>
      <p:sp>
        <p:nvSpPr>
          <p:cNvPr id="21" name="Rectangle arrodonit 4">
            <a:extLst>
              <a:ext uri="{FF2B5EF4-FFF2-40B4-BE49-F238E27FC236}">
                <a16:creationId xmlns:a16="http://schemas.microsoft.com/office/drawing/2014/main" id="{F3B7132B-CB90-4F78-873F-6D507AB92558}"/>
              </a:ext>
            </a:extLst>
          </p:cNvPr>
          <p:cNvSpPr/>
          <p:nvPr/>
        </p:nvSpPr>
        <p:spPr>
          <a:xfrm>
            <a:off x="7328977" y="5657257"/>
            <a:ext cx="4548698" cy="765967"/>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s-ES" sz="2200" b="1" dirty="0">
                <a:solidFill>
                  <a:srgbClr val="00395D"/>
                </a:solidFill>
                <a:latin typeface="Arial" panose="020B0604020202020204" pitchFamily="34" charset="0"/>
                <a:cs typeface="Arial" panose="020B0604020202020204" pitchFamily="34" charset="0"/>
              </a:rPr>
              <a:t>Análisis SOLO de costes de diferentes alternativas/política</a:t>
            </a:r>
            <a:endParaRPr lang="es-ES" sz="2200" dirty="0">
              <a:solidFill>
                <a:srgbClr val="00395D"/>
              </a:solidFill>
              <a:latin typeface="Arial" panose="020B0604020202020204" pitchFamily="34" charset="0"/>
              <a:cs typeface="Arial" panose="020B0604020202020204" pitchFamily="34" charset="0"/>
            </a:endParaRPr>
          </a:p>
        </p:txBody>
      </p:sp>
      <p:sp>
        <p:nvSpPr>
          <p:cNvPr id="23" name="Rectangle arrodonit 4">
            <a:extLst>
              <a:ext uri="{FF2B5EF4-FFF2-40B4-BE49-F238E27FC236}">
                <a16:creationId xmlns:a16="http://schemas.microsoft.com/office/drawing/2014/main" id="{EACF1C33-3AB5-4B40-8ABF-8D7D0D154EA9}"/>
              </a:ext>
            </a:extLst>
          </p:cNvPr>
          <p:cNvSpPr/>
          <p:nvPr/>
        </p:nvSpPr>
        <p:spPr>
          <a:xfrm>
            <a:off x="1213927" y="5534151"/>
            <a:ext cx="4548698" cy="765967"/>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s-ES" sz="2200" b="1" dirty="0">
                <a:solidFill>
                  <a:srgbClr val="00395D"/>
                </a:solidFill>
                <a:latin typeface="Arial" panose="020B0604020202020204" pitchFamily="34" charset="0"/>
                <a:cs typeface="Arial" panose="020B0604020202020204" pitchFamily="34" charset="0"/>
              </a:rPr>
              <a:t>Análisis de ingresos y gastos presupuestarios de una política </a:t>
            </a:r>
            <a:endParaRPr lang="es-ES" sz="2200" dirty="0">
              <a:solidFill>
                <a:srgbClr val="00395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271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arrodonit 4">
            <a:extLst>
              <a:ext uri="{FF2B5EF4-FFF2-40B4-BE49-F238E27FC236}">
                <a16:creationId xmlns:a16="http://schemas.microsoft.com/office/drawing/2014/main" id="{320FB5F1-E6ED-44FB-BC57-D0946EF3F58B}"/>
              </a:ext>
            </a:extLst>
          </p:cNvPr>
          <p:cNvSpPr/>
          <p:nvPr/>
        </p:nvSpPr>
        <p:spPr>
          <a:xfrm>
            <a:off x="1669002" y="4111772"/>
            <a:ext cx="4207923" cy="256525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ES" sz="2400" b="1" dirty="0">
                <a:solidFill>
                  <a:srgbClr val="00395D"/>
                </a:solidFill>
                <a:latin typeface="Arial" panose="020B0604020202020204" pitchFamily="34" charset="0"/>
                <a:cs typeface="Arial" panose="020B0604020202020204" pitchFamily="34" charset="0"/>
              </a:rPr>
              <a:t>Administraciones públicas</a:t>
            </a:r>
          </a:p>
          <a:p>
            <a:pPr marL="342900" indent="-342900">
              <a:buFont typeface="Arial" panose="020B0604020202020204" pitchFamily="34" charset="0"/>
              <a:buChar char="•"/>
            </a:pPr>
            <a:r>
              <a:rPr lang="es-ES" sz="2400" b="1" dirty="0">
                <a:solidFill>
                  <a:srgbClr val="00395D"/>
                </a:solidFill>
                <a:latin typeface="Arial" panose="020B0604020202020204" pitchFamily="34" charset="0"/>
                <a:cs typeface="Arial" panose="020B0604020202020204" pitchFamily="34" charset="0"/>
              </a:rPr>
              <a:t>Empresas </a:t>
            </a:r>
          </a:p>
          <a:p>
            <a:pPr marL="342900" indent="-342900">
              <a:buFont typeface="Arial" panose="020B0604020202020204" pitchFamily="34" charset="0"/>
              <a:buChar char="•"/>
            </a:pPr>
            <a:r>
              <a:rPr lang="es-ES" sz="2400" b="1" dirty="0">
                <a:solidFill>
                  <a:srgbClr val="00395D"/>
                </a:solidFill>
                <a:latin typeface="Arial" panose="020B0604020202020204" pitchFamily="34" charset="0"/>
                <a:cs typeface="Arial" panose="020B0604020202020204" pitchFamily="34" charset="0"/>
              </a:rPr>
              <a:t>Individuos</a:t>
            </a:r>
          </a:p>
        </p:txBody>
      </p:sp>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p:txBody>
          <a:bodyPr>
            <a:normAutofit/>
          </a:bodyPr>
          <a:lstStyle/>
          <a:p>
            <a:pPr marR="0" lvl="0" algn="l" defTabSz="914400" rtl="0" eaLnBrk="1" fontAlgn="auto" latinLnBrk="0" hangingPunct="1">
              <a:lnSpc>
                <a:spcPct val="90000"/>
              </a:lnSpc>
              <a:spcBef>
                <a:spcPts val="1000"/>
              </a:spcBef>
              <a:spcAft>
                <a:spcPts val="1200"/>
              </a:spcAft>
              <a:buClrTx/>
              <a:buSzTx/>
              <a:tabLst/>
              <a:defRPr/>
            </a:pPr>
            <a:r>
              <a:rPr kumimoji="0" lang="es-ES" sz="3200" b="1" i="0" u="none" strike="noStrike" kern="1200" cap="none" spc="0" normalizeH="0" baseline="0" noProof="0" dirty="0">
                <a:ln>
                  <a:noFill/>
                </a:ln>
                <a:solidFill>
                  <a:prstClr val="black"/>
                </a:solidFill>
                <a:effectLst/>
                <a:uLnTx/>
                <a:uFillTx/>
                <a:latin typeface="+mn-lt"/>
                <a:ea typeface="+mn-ea"/>
                <a:cs typeface="+mn-cs"/>
              </a:rPr>
              <a:t>Definición y conceptos básicos </a:t>
            </a:r>
          </a:p>
        </p:txBody>
      </p:sp>
      <p:sp>
        <p:nvSpPr>
          <p:cNvPr id="3" name="Rectangle arrodonit 4">
            <a:extLst>
              <a:ext uri="{FF2B5EF4-FFF2-40B4-BE49-F238E27FC236}">
                <a16:creationId xmlns:a16="http://schemas.microsoft.com/office/drawing/2014/main" id="{0F7D4026-00AF-4931-80AE-B915555D16E8}"/>
              </a:ext>
            </a:extLst>
          </p:cNvPr>
          <p:cNvSpPr/>
          <p:nvPr/>
        </p:nvSpPr>
        <p:spPr>
          <a:xfrm>
            <a:off x="1061529" y="2471885"/>
            <a:ext cx="4586796" cy="8142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00395D"/>
                </a:solidFill>
                <a:latin typeface="Arial" panose="020B0604020202020204" pitchFamily="34" charset="0"/>
                <a:cs typeface="Arial" panose="020B0604020202020204" pitchFamily="34" charset="0"/>
              </a:rPr>
              <a:t>En la implementación de la política (+)</a:t>
            </a:r>
          </a:p>
        </p:txBody>
      </p:sp>
      <p:sp>
        <p:nvSpPr>
          <p:cNvPr id="11" name="Rectangle arrodonit 4">
            <a:extLst>
              <a:ext uri="{FF2B5EF4-FFF2-40B4-BE49-F238E27FC236}">
                <a16:creationId xmlns:a16="http://schemas.microsoft.com/office/drawing/2014/main" id="{CE79745F-7989-4AC5-B91E-ED4EB389CE1D}"/>
              </a:ext>
            </a:extLst>
          </p:cNvPr>
          <p:cNvSpPr/>
          <p:nvPr/>
        </p:nvSpPr>
        <p:spPr>
          <a:xfrm>
            <a:off x="400050" y="1674813"/>
            <a:ext cx="3562350" cy="630237"/>
          </a:xfrm>
          <a:prstGeom prst="roundRect">
            <a:avLst/>
          </a:prstGeom>
          <a:solidFill>
            <a:srgbClr val="4A5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Uso de recursos </a:t>
            </a:r>
            <a:endParaRPr lang="es-ES" sz="2600" dirty="0">
              <a:solidFill>
                <a:schemeClr val="bg1"/>
              </a:solidFill>
              <a:latin typeface="Arial" panose="020B0604020202020204" pitchFamily="34" charset="0"/>
              <a:cs typeface="Arial" panose="020B0604020202020204" pitchFamily="34" charset="0"/>
            </a:endParaRPr>
          </a:p>
        </p:txBody>
      </p:sp>
      <p:sp>
        <p:nvSpPr>
          <p:cNvPr id="2" name="Rectangle arrodonit 4">
            <a:extLst>
              <a:ext uri="{FF2B5EF4-FFF2-40B4-BE49-F238E27FC236}">
                <a16:creationId xmlns:a16="http://schemas.microsoft.com/office/drawing/2014/main" id="{03D3B1EC-F30C-46E0-BC5E-FD5608E67D1A}"/>
              </a:ext>
            </a:extLst>
          </p:cNvPr>
          <p:cNvSpPr/>
          <p:nvPr/>
        </p:nvSpPr>
        <p:spPr>
          <a:xfrm>
            <a:off x="1061529" y="3428999"/>
            <a:ext cx="4586796" cy="120967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00395D"/>
                </a:solidFill>
                <a:latin typeface="Arial" panose="020B0604020202020204" pitchFamily="34" charset="0"/>
                <a:cs typeface="Arial" panose="020B0604020202020204" pitchFamily="34" charset="0"/>
              </a:rPr>
              <a:t>Como consecuencia de la implementación de la política (+/-)</a:t>
            </a:r>
          </a:p>
        </p:txBody>
      </p:sp>
      <p:sp>
        <p:nvSpPr>
          <p:cNvPr id="6" name="Fletxa: dreta 5">
            <a:extLst>
              <a:ext uri="{FF2B5EF4-FFF2-40B4-BE49-F238E27FC236}">
                <a16:creationId xmlns:a16="http://schemas.microsoft.com/office/drawing/2014/main" id="{16333FD8-C0BC-4958-B91E-88C59125285D}"/>
              </a:ext>
            </a:extLst>
          </p:cNvPr>
          <p:cNvSpPr/>
          <p:nvPr/>
        </p:nvSpPr>
        <p:spPr>
          <a:xfrm>
            <a:off x="4292077" y="1813073"/>
            <a:ext cx="438150" cy="297737"/>
          </a:xfrm>
          <a:prstGeom prst="rightArrow">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QuadreDeText 7">
            <a:extLst>
              <a:ext uri="{FF2B5EF4-FFF2-40B4-BE49-F238E27FC236}">
                <a16:creationId xmlns:a16="http://schemas.microsoft.com/office/drawing/2014/main" id="{F12501BB-18EC-412E-B9BC-2CE6248A09A3}"/>
              </a:ext>
            </a:extLst>
          </p:cNvPr>
          <p:cNvSpPr txBox="1"/>
          <p:nvPr/>
        </p:nvSpPr>
        <p:spPr>
          <a:xfrm>
            <a:off x="5062031" y="1583462"/>
            <a:ext cx="648070" cy="707886"/>
          </a:xfrm>
          <a:prstGeom prst="rect">
            <a:avLst/>
          </a:prstGeom>
          <a:noFill/>
        </p:spPr>
        <p:txBody>
          <a:bodyPr wrap="square" rtlCol="0">
            <a:spAutoFit/>
          </a:bodyPr>
          <a:lstStyle/>
          <a:p>
            <a:r>
              <a:rPr lang="es-ES" sz="4000" b="1" dirty="0"/>
              <a:t>€</a:t>
            </a:r>
          </a:p>
        </p:txBody>
      </p:sp>
    </p:spTree>
    <p:extLst>
      <p:ext uri="{BB962C8B-B14F-4D97-AF65-F5344CB8AC3E}">
        <p14:creationId xmlns:p14="http://schemas.microsoft.com/office/powerpoint/2010/main" val="1120941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arrodonit 4">
            <a:extLst>
              <a:ext uri="{FF2B5EF4-FFF2-40B4-BE49-F238E27FC236}">
                <a16:creationId xmlns:a16="http://schemas.microsoft.com/office/drawing/2014/main" id="{320FB5F1-E6ED-44FB-BC57-D0946EF3F58B}"/>
              </a:ext>
            </a:extLst>
          </p:cNvPr>
          <p:cNvSpPr/>
          <p:nvPr/>
        </p:nvSpPr>
        <p:spPr>
          <a:xfrm>
            <a:off x="1669002" y="4111772"/>
            <a:ext cx="4150773" cy="256525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ES" sz="2400" b="1" dirty="0">
                <a:solidFill>
                  <a:srgbClr val="00395D"/>
                </a:solidFill>
                <a:latin typeface="Arial" panose="020B0604020202020204" pitchFamily="34" charset="0"/>
                <a:cs typeface="Arial" panose="020B0604020202020204" pitchFamily="34" charset="0"/>
              </a:rPr>
              <a:t>Administraciones públicas</a:t>
            </a:r>
          </a:p>
          <a:p>
            <a:pPr marL="342900" indent="-342900">
              <a:buFont typeface="Arial" panose="020B0604020202020204" pitchFamily="34" charset="0"/>
              <a:buChar char="•"/>
            </a:pPr>
            <a:r>
              <a:rPr lang="es-ES" sz="2400" b="1" dirty="0">
                <a:solidFill>
                  <a:srgbClr val="00395D"/>
                </a:solidFill>
                <a:latin typeface="Arial" panose="020B0604020202020204" pitchFamily="34" charset="0"/>
                <a:cs typeface="Arial" panose="020B0604020202020204" pitchFamily="34" charset="0"/>
              </a:rPr>
              <a:t>Empresas </a:t>
            </a:r>
          </a:p>
          <a:p>
            <a:pPr marL="342900" indent="-342900">
              <a:buFont typeface="Arial" panose="020B0604020202020204" pitchFamily="34" charset="0"/>
              <a:buChar char="•"/>
            </a:pPr>
            <a:r>
              <a:rPr lang="es-ES" sz="2400" b="1" dirty="0">
                <a:solidFill>
                  <a:srgbClr val="00395D"/>
                </a:solidFill>
                <a:latin typeface="Arial" panose="020B0604020202020204" pitchFamily="34" charset="0"/>
                <a:cs typeface="Arial" panose="020B0604020202020204" pitchFamily="34" charset="0"/>
              </a:rPr>
              <a:t>Individuos</a:t>
            </a:r>
          </a:p>
        </p:txBody>
      </p:sp>
      <p:sp>
        <p:nvSpPr>
          <p:cNvPr id="4" name="Título 3">
            <a:extLst>
              <a:ext uri="{FF2B5EF4-FFF2-40B4-BE49-F238E27FC236}">
                <a16:creationId xmlns:a16="http://schemas.microsoft.com/office/drawing/2014/main" id="{20013631-5A1E-4166-8738-8050529AA74F}"/>
              </a:ext>
            </a:extLst>
          </p:cNvPr>
          <p:cNvSpPr>
            <a:spLocks noGrp="1"/>
          </p:cNvSpPr>
          <p:nvPr>
            <p:ph type="title"/>
          </p:nvPr>
        </p:nvSpPr>
        <p:spPr/>
        <p:txBody>
          <a:bodyPr>
            <a:normAutofit/>
          </a:bodyPr>
          <a:lstStyle/>
          <a:p>
            <a:pPr marR="0" lvl="0" algn="l" defTabSz="914400" rtl="0" eaLnBrk="1" fontAlgn="auto" latinLnBrk="0" hangingPunct="1">
              <a:lnSpc>
                <a:spcPct val="90000"/>
              </a:lnSpc>
              <a:spcBef>
                <a:spcPts val="1000"/>
              </a:spcBef>
              <a:spcAft>
                <a:spcPts val="1200"/>
              </a:spcAft>
              <a:buClrTx/>
              <a:buSzTx/>
              <a:tabLst/>
              <a:defRPr/>
            </a:pPr>
            <a:r>
              <a:rPr kumimoji="0" lang="es-ES" sz="3200" b="1" i="0" u="none" strike="noStrike" kern="1200" cap="none" spc="0" normalizeH="0" baseline="0" noProof="0" dirty="0">
                <a:ln>
                  <a:noFill/>
                </a:ln>
                <a:solidFill>
                  <a:prstClr val="black"/>
                </a:solidFill>
                <a:effectLst/>
                <a:uLnTx/>
                <a:uFillTx/>
                <a:latin typeface="+mn-lt"/>
                <a:ea typeface="+mn-ea"/>
                <a:cs typeface="+mn-cs"/>
              </a:rPr>
              <a:t>Definición y conceptos básicos </a:t>
            </a:r>
          </a:p>
        </p:txBody>
      </p:sp>
      <p:sp>
        <p:nvSpPr>
          <p:cNvPr id="3" name="Rectangle arrodonit 4">
            <a:extLst>
              <a:ext uri="{FF2B5EF4-FFF2-40B4-BE49-F238E27FC236}">
                <a16:creationId xmlns:a16="http://schemas.microsoft.com/office/drawing/2014/main" id="{0F7D4026-00AF-4931-80AE-B915555D16E8}"/>
              </a:ext>
            </a:extLst>
          </p:cNvPr>
          <p:cNvSpPr/>
          <p:nvPr/>
        </p:nvSpPr>
        <p:spPr>
          <a:xfrm>
            <a:off x="1061529" y="2471885"/>
            <a:ext cx="4586796" cy="81424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00395D"/>
                </a:solidFill>
                <a:latin typeface="Arial" panose="020B0604020202020204" pitchFamily="34" charset="0"/>
                <a:cs typeface="Arial" panose="020B0604020202020204" pitchFamily="34" charset="0"/>
              </a:rPr>
              <a:t>En la implementación de la política (+)</a:t>
            </a:r>
          </a:p>
        </p:txBody>
      </p:sp>
      <p:sp>
        <p:nvSpPr>
          <p:cNvPr id="11" name="Rectangle arrodonit 4">
            <a:extLst>
              <a:ext uri="{FF2B5EF4-FFF2-40B4-BE49-F238E27FC236}">
                <a16:creationId xmlns:a16="http://schemas.microsoft.com/office/drawing/2014/main" id="{CE79745F-7989-4AC5-B91E-ED4EB389CE1D}"/>
              </a:ext>
            </a:extLst>
          </p:cNvPr>
          <p:cNvSpPr/>
          <p:nvPr/>
        </p:nvSpPr>
        <p:spPr>
          <a:xfrm>
            <a:off x="400050" y="1674813"/>
            <a:ext cx="3562350" cy="630237"/>
          </a:xfrm>
          <a:prstGeom prst="roundRect">
            <a:avLst/>
          </a:prstGeom>
          <a:solidFill>
            <a:srgbClr val="4A5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Uso de recursos </a:t>
            </a:r>
            <a:endParaRPr lang="es-ES" sz="2600" dirty="0">
              <a:solidFill>
                <a:schemeClr val="bg1"/>
              </a:solidFill>
              <a:latin typeface="Arial" panose="020B0604020202020204" pitchFamily="34" charset="0"/>
              <a:cs typeface="Arial" panose="020B0604020202020204" pitchFamily="34" charset="0"/>
            </a:endParaRPr>
          </a:p>
        </p:txBody>
      </p:sp>
      <p:sp>
        <p:nvSpPr>
          <p:cNvPr id="2" name="Rectangle arrodonit 4">
            <a:extLst>
              <a:ext uri="{FF2B5EF4-FFF2-40B4-BE49-F238E27FC236}">
                <a16:creationId xmlns:a16="http://schemas.microsoft.com/office/drawing/2014/main" id="{03D3B1EC-F30C-46E0-BC5E-FD5608E67D1A}"/>
              </a:ext>
            </a:extLst>
          </p:cNvPr>
          <p:cNvSpPr/>
          <p:nvPr/>
        </p:nvSpPr>
        <p:spPr>
          <a:xfrm>
            <a:off x="1061529" y="3428999"/>
            <a:ext cx="4586796" cy="120967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00395D"/>
                </a:solidFill>
                <a:latin typeface="Arial" panose="020B0604020202020204" pitchFamily="34" charset="0"/>
                <a:cs typeface="Arial" panose="020B0604020202020204" pitchFamily="34" charset="0"/>
              </a:rPr>
              <a:t>Como consecuencia de la implementación de la política (+/-)</a:t>
            </a:r>
          </a:p>
        </p:txBody>
      </p:sp>
      <p:sp>
        <p:nvSpPr>
          <p:cNvPr id="6" name="Rectangle arrodonit 4">
            <a:extLst>
              <a:ext uri="{FF2B5EF4-FFF2-40B4-BE49-F238E27FC236}">
                <a16:creationId xmlns:a16="http://schemas.microsoft.com/office/drawing/2014/main" id="{833C728F-C8DC-4C9E-BC71-625325AB92E0}"/>
              </a:ext>
            </a:extLst>
          </p:cNvPr>
          <p:cNvSpPr/>
          <p:nvPr/>
        </p:nvSpPr>
        <p:spPr>
          <a:xfrm>
            <a:off x="6218530" y="3506216"/>
            <a:ext cx="5216432" cy="315340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ES" sz="2000" b="1" dirty="0">
                <a:solidFill>
                  <a:srgbClr val="00395D"/>
                </a:solidFill>
                <a:latin typeface="Arial" panose="020B0604020202020204" pitchFamily="34" charset="0"/>
                <a:cs typeface="Arial" panose="020B0604020202020204" pitchFamily="34" charset="0"/>
              </a:rPr>
              <a:t>Ingreso por impuesto</a:t>
            </a:r>
          </a:p>
          <a:p>
            <a:pPr marL="342900" indent="-342900">
              <a:buFont typeface="Arial" panose="020B0604020202020204" pitchFamily="34" charset="0"/>
              <a:buChar char="•"/>
            </a:pPr>
            <a:r>
              <a:rPr lang="es-ES" sz="2000" b="1" dirty="0">
                <a:solidFill>
                  <a:srgbClr val="00395D"/>
                </a:solidFill>
                <a:latin typeface="Arial" panose="020B0604020202020204" pitchFamily="34" charset="0"/>
                <a:cs typeface="Arial" panose="020B0604020202020204" pitchFamily="34" charset="0"/>
              </a:rPr>
              <a:t>Costes (ahorro) sanitarios sanidad pública</a:t>
            </a:r>
          </a:p>
          <a:p>
            <a:pPr marL="342900" indent="-342900">
              <a:buFont typeface="Arial" panose="020B0604020202020204" pitchFamily="34" charset="0"/>
              <a:buChar char="•"/>
            </a:pPr>
            <a:r>
              <a:rPr lang="es-ES" sz="2000" b="1" dirty="0">
                <a:solidFill>
                  <a:srgbClr val="00395D"/>
                </a:solidFill>
                <a:latin typeface="Arial" panose="020B0604020202020204" pitchFamily="34" charset="0"/>
                <a:cs typeface="Arial" panose="020B0604020202020204" pitchFamily="34" charset="0"/>
              </a:rPr>
              <a:t>Costes (ahorro) sanitarios sanidad privada</a:t>
            </a:r>
          </a:p>
          <a:p>
            <a:pPr marL="342900" indent="-342900">
              <a:buFont typeface="Arial" panose="020B0604020202020204" pitchFamily="34" charset="0"/>
              <a:buChar char="•"/>
            </a:pPr>
            <a:r>
              <a:rPr lang="es-ES" sz="2000" b="1" dirty="0">
                <a:solidFill>
                  <a:srgbClr val="00395D"/>
                </a:solidFill>
                <a:latin typeface="Arial" panose="020B0604020202020204" pitchFamily="34" charset="0"/>
                <a:cs typeface="Arial" panose="020B0604020202020204" pitchFamily="34" charset="0"/>
              </a:rPr>
              <a:t>Costes adaptación precios supermercados/bares/restaurantes</a:t>
            </a:r>
          </a:p>
          <a:p>
            <a:pPr marL="342900" indent="-342900">
              <a:buFont typeface="Arial" panose="020B0604020202020204" pitchFamily="34" charset="0"/>
              <a:buChar char="•"/>
            </a:pPr>
            <a:r>
              <a:rPr lang="es-ES" sz="2000" b="1" dirty="0">
                <a:solidFill>
                  <a:srgbClr val="00395D"/>
                </a:solidFill>
                <a:latin typeface="Arial" panose="020B0604020202020204" pitchFamily="34" charset="0"/>
                <a:cs typeface="Arial" panose="020B0604020202020204" pitchFamily="34" charset="0"/>
              </a:rPr>
              <a:t>Coste de cumplimiento empresas distribuidoras</a:t>
            </a:r>
          </a:p>
          <a:p>
            <a:pPr marL="342900" indent="-342900">
              <a:buFont typeface="Arial" panose="020B0604020202020204" pitchFamily="34" charset="0"/>
              <a:buChar char="•"/>
            </a:pPr>
            <a:r>
              <a:rPr lang="es-ES" sz="2000" b="1" dirty="0">
                <a:solidFill>
                  <a:srgbClr val="00395D"/>
                </a:solidFill>
                <a:latin typeface="Arial" panose="020B0604020202020204" pitchFamily="34" charset="0"/>
                <a:cs typeface="Arial" panose="020B0604020202020204" pitchFamily="34" charset="0"/>
              </a:rPr>
              <a:t>Pago del impuesto</a:t>
            </a:r>
          </a:p>
        </p:txBody>
      </p:sp>
      <p:sp>
        <p:nvSpPr>
          <p:cNvPr id="8" name="Rectangle arrodonit 4">
            <a:extLst>
              <a:ext uri="{FF2B5EF4-FFF2-40B4-BE49-F238E27FC236}">
                <a16:creationId xmlns:a16="http://schemas.microsoft.com/office/drawing/2014/main" id="{9773AFD9-6BC6-47E8-8BF7-929C891D4F9B}"/>
              </a:ext>
            </a:extLst>
          </p:cNvPr>
          <p:cNvSpPr/>
          <p:nvPr/>
        </p:nvSpPr>
        <p:spPr>
          <a:xfrm>
            <a:off x="6218530" y="2471885"/>
            <a:ext cx="5135270" cy="88998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ES" sz="2000" b="1" dirty="0">
                <a:solidFill>
                  <a:srgbClr val="00395D"/>
                </a:solidFill>
                <a:latin typeface="Arial" panose="020B0604020202020204" pitchFamily="34" charset="0"/>
                <a:cs typeface="Arial" panose="020B0604020202020204" pitchFamily="34" charset="0"/>
              </a:rPr>
              <a:t>Costes de Diseño e implementación del impuesto</a:t>
            </a:r>
          </a:p>
          <a:p>
            <a:pPr marL="342900" indent="-342900">
              <a:buFont typeface="Arial" panose="020B0604020202020204" pitchFamily="34" charset="0"/>
              <a:buChar char="•"/>
            </a:pPr>
            <a:r>
              <a:rPr lang="es-ES" sz="2000" b="1" dirty="0">
                <a:solidFill>
                  <a:srgbClr val="00395D"/>
                </a:solidFill>
                <a:latin typeface="Arial" panose="020B0604020202020204" pitchFamily="34" charset="0"/>
                <a:cs typeface="Arial" panose="020B0604020202020204" pitchFamily="34" charset="0"/>
              </a:rPr>
              <a:t>Coste de gestión y supervisión</a:t>
            </a:r>
          </a:p>
        </p:txBody>
      </p:sp>
      <p:sp>
        <p:nvSpPr>
          <p:cNvPr id="10" name="Rectangle arrodonit 4">
            <a:extLst>
              <a:ext uri="{FF2B5EF4-FFF2-40B4-BE49-F238E27FC236}">
                <a16:creationId xmlns:a16="http://schemas.microsoft.com/office/drawing/2014/main" id="{49BCAB11-F3B5-40C3-8914-4118916F1CEF}"/>
              </a:ext>
            </a:extLst>
          </p:cNvPr>
          <p:cNvSpPr/>
          <p:nvPr/>
        </p:nvSpPr>
        <p:spPr>
          <a:xfrm>
            <a:off x="5766786" y="1603376"/>
            <a:ext cx="3618652" cy="797072"/>
          </a:xfrm>
          <a:prstGeom prst="roundRect">
            <a:avLst/>
          </a:prstGeom>
          <a:solidFill>
            <a:srgbClr val="4A5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bg1"/>
                </a:solidFill>
                <a:latin typeface="Arial" panose="020B0604020202020204" pitchFamily="34" charset="0"/>
                <a:cs typeface="Arial" panose="020B0604020202020204" pitchFamily="34" charset="0"/>
              </a:rPr>
              <a:t>Impuesto bebidas azucaradas </a:t>
            </a:r>
            <a:endParaRPr lang="es-ES" sz="2600" dirty="0">
              <a:solidFill>
                <a:schemeClr val="bg1"/>
              </a:solidFill>
              <a:latin typeface="Arial" panose="020B0604020202020204" pitchFamily="34" charset="0"/>
              <a:cs typeface="Arial" panose="020B0604020202020204" pitchFamily="34" charset="0"/>
            </a:endParaRPr>
          </a:p>
        </p:txBody>
      </p:sp>
      <p:sp>
        <p:nvSpPr>
          <p:cNvPr id="7" name="Rectangle arrodonit 4">
            <a:extLst>
              <a:ext uri="{FF2B5EF4-FFF2-40B4-BE49-F238E27FC236}">
                <a16:creationId xmlns:a16="http://schemas.microsoft.com/office/drawing/2014/main" id="{DEB1C00F-24A6-43B4-842F-D15ACFBFE0F0}"/>
              </a:ext>
            </a:extLst>
          </p:cNvPr>
          <p:cNvSpPr/>
          <p:nvPr/>
        </p:nvSpPr>
        <p:spPr>
          <a:xfrm>
            <a:off x="11130471" y="2469567"/>
            <a:ext cx="1002252" cy="315766"/>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600" dirty="0">
                <a:solidFill>
                  <a:schemeClr val="bg1"/>
                </a:solidFill>
                <a:latin typeface="Arial" panose="020B0604020202020204" pitchFamily="34" charset="0"/>
                <a:cs typeface="Arial" panose="020B0604020202020204" pitchFamily="34" charset="0"/>
              </a:rPr>
              <a:t>2</a:t>
            </a:r>
            <a:r>
              <a:rPr lang="es-ES" sz="1600" dirty="0">
                <a:solidFill>
                  <a:schemeClr val="bg1"/>
                </a:solidFill>
                <a:latin typeface="Arial" panose="020B0604020202020204" pitchFamily="34" charset="0"/>
                <a:cs typeface="Arial" panose="020B0604020202020204" pitchFamily="34" charset="0"/>
              </a:rPr>
              <a:t>50K €</a:t>
            </a:r>
          </a:p>
        </p:txBody>
      </p:sp>
      <p:sp>
        <p:nvSpPr>
          <p:cNvPr id="9" name="Rectangle arrodonit 4">
            <a:extLst>
              <a:ext uri="{FF2B5EF4-FFF2-40B4-BE49-F238E27FC236}">
                <a16:creationId xmlns:a16="http://schemas.microsoft.com/office/drawing/2014/main" id="{F7560F3F-A6F9-454C-9FB9-C1AA26AFDBB5}"/>
              </a:ext>
            </a:extLst>
          </p:cNvPr>
          <p:cNvSpPr/>
          <p:nvPr/>
        </p:nvSpPr>
        <p:spPr>
          <a:xfrm>
            <a:off x="11101896" y="2875749"/>
            <a:ext cx="1002252" cy="47364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latin typeface="Arial" panose="020B0604020202020204" pitchFamily="34" charset="0"/>
                <a:cs typeface="Arial" panose="020B0604020202020204" pitchFamily="34" charset="0"/>
              </a:rPr>
              <a:t>5K € anual</a:t>
            </a:r>
          </a:p>
        </p:txBody>
      </p:sp>
      <p:sp>
        <p:nvSpPr>
          <p:cNvPr id="15" name="Rectangle arrodonit 4">
            <a:extLst>
              <a:ext uri="{FF2B5EF4-FFF2-40B4-BE49-F238E27FC236}">
                <a16:creationId xmlns:a16="http://schemas.microsoft.com/office/drawing/2014/main" id="{B4912416-5B04-4E31-8A15-CE9836EAF8D0}"/>
              </a:ext>
            </a:extLst>
          </p:cNvPr>
          <p:cNvSpPr/>
          <p:nvPr/>
        </p:nvSpPr>
        <p:spPr>
          <a:xfrm>
            <a:off x="11032585" y="3962536"/>
            <a:ext cx="1140873" cy="48577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latin typeface="Arial" panose="020B0604020202020204" pitchFamily="34" charset="0"/>
                <a:cs typeface="Arial" panose="020B0604020202020204" pitchFamily="34" charset="0"/>
              </a:rPr>
              <a:t>-8,31M € 25 años</a:t>
            </a:r>
          </a:p>
        </p:txBody>
      </p:sp>
      <p:sp>
        <p:nvSpPr>
          <p:cNvPr id="17" name="Rectangle arrodonit 4">
            <a:extLst>
              <a:ext uri="{FF2B5EF4-FFF2-40B4-BE49-F238E27FC236}">
                <a16:creationId xmlns:a16="http://schemas.microsoft.com/office/drawing/2014/main" id="{F1D716CF-1D24-407B-9B50-85F5C5E69BDB}"/>
              </a:ext>
            </a:extLst>
          </p:cNvPr>
          <p:cNvSpPr/>
          <p:nvPr/>
        </p:nvSpPr>
        <p:spPr>
          <a:xfrm>
            <a:off x="11101896" y="5186591"/>
            <a:ext cx="1002252" cy="315766"/>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latin typeface="Arial" panose="020B0604020202020204" pitchFamily="34" charset="0"/>
                <a:cs typeface="Arial" panose="020B0604020202020204" pitchFamily="34" charset="0"/>
              </a:rPr>
              <a:t>700K €</a:t>
            </a:r>
          </a:p>
        </p:txBody>
      </p:sp>
      <p:sp>
        <p:nvSpPr>
          <p:cNvPr id="19" name="Rectangle arrodonit 4">
            <a:extLst>
              <a:ext uri="{FF2B5EF4-FFF2-40B4-BE49-F238E27FC236}">
                <a16:creationId xmlns:a16="http://schemas.microsoft.com/office/drawing/2014/main" id="{74BBA013-0589-458B-B4B3-2B552B42CE12}"/>
              </a:ext>
            </a:extLst>
          </p:cNvPr>
          <p:cNvSpPr/>
          <p:nvPr/>
        </p:nvSpPr>
        <p:spPr>
          <a:xfrm>
            <a:off x="11101896" y="5763879"/>
            <a:ext cx="1002252" cy="413084"/>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latin typeface="Arial" panose="020B0604020202020204" pitchFamily="34" charset="0"/>
                <a:cs typeface="Arial" panose="020B0604020202020204" pitchFamily="34" charset="0"/>
              </a:rPr>
              <a:t>36K € anual</a:t>
            </a:r>
          </a:p>
        </p:txBody>
      </p:sp>
      <p:sp>
        <p:nvSpPr>
          <p:cNvPr id="21" name="Rectangle arrodonit 4">
            <a:extLst>
              <a:ext uri="{FF2B5EF4-FFF2-40B4-BE49-F238E27FC236}">
                <a16:creationId xmlns:a16="http://schemas.microsoft.com/office/drawing/2014/main" id="{EE688A7E-2A23-4A38-B99B-E00EFD169158}"/>
              </a:ext>
            </a:extLst>
          </p:cNvPr>
          <p:cNvSpPr/>
          <p:nvPr/>
        </p:nvSpPr>
        <p:spPr>
          <a:xfrm>
            <a:off x="11080967" y="3413080"/>
            <a:ext cx="1002252" cy="48577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latin typeface="Arial" panose="020B0604020202020204" pitchFamily="34" charset="0"/>
                <a:cs typeface="Arial" panose="020B0604020202020204" pitchFamily="34" charset="0"/>
              </a:rPr>
              <a:t>-42 M € anual</a:t>
            </a:r>
          </a:p>
        </p:txBody>
      </p:sp>
      <p:sp>
        <p:nvSpPr>
          <p:cNvPr id="23" name="Rectangle arrodonit 4">
            <a:extLst>
              <a:ext uri="{FF2B5EF4-FFF2-40B4-BE49-F238E27FC236}">
                <a16:creationId xmlns:a16="http://schemas.microsoft.com/office/drawing/2014/main" id="{90A835EC-3427-4704-A240-8B701D16907B}"/>
              </a:ext>
            </a:extLst>
          </p:cNvPr>
          <p:cNvSpPr/>
          <p:nvPr/>
        </p:nvSpPr>
        <p:spPr>
          <a:xfrm>
            <a:off x="11130470" y="6240645"/>
            <a:ext cx="1002252" cy="485774"/>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latin typeface="Arial" panose="020B0604020202020204" pitchFamily="34" charset="0"/>
                <a:cs typeface="Arial" panose="020B0604020202020204" pitchFamily="34" charset="0"/>
              </a:rPr>
              <a:t>42 M € anual</a:t>
            </a:r>
          </a:p>
        </p:txBody>
      </p:sp>
      <p:sp>
        <p:nvSpPr>
          <p:cNvPr id="25" name="Rectangle arrodonit 4">
            <a:extLst>
              <a:ext uri="{FF2B5EF4-FFF2-40B4-BE49-F238E27FC236}">
                <a16:creationId xmlns:a16="http://schemas.microsoft.com/office/drawing/2014/main" id="{C56FA054-5FC6-48D9-9FFB-D5318B6EADB3}"/>
              </a:ext>
            </a:extLst>
          </p:cNvPr>
          <p:cNvSpPr/>
          <p:nvPr/>
        </p:nvSpPr>
        <p:spPr>
          <a:xfrm>
            <a:off x="10560033" y="1674813"/>
            <a:ext cx="1393841" cy="6644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bg1"/>
                </a:solidFill>
                <a:latin typeface="Arial" panose="020B0604020202020204" pitchFamily="34" charset="0"/>
                <a:cs typeface="Arial" panose="020B0604020202020204" pitchFamily="34" charset="0"/>
              </a:rPr>
              <a:t>-6,65M € 25 </a:t>
            </a:r>
            <a:r>
              <a:rPr lang="ca-ES" b="1" dirty="0" err="1">
                <a:solidFill>
                  <a:schemeClr val="bg1"/>
                </a:solidFill>
                <a:latin typeface="Arial" panose="020B0604020202020204" pitchFamily="34" charset="0"/>
                <a:cs typeface="Arial" panose="020B0604020202020204" pitchFamily="34" charset="0"/>
              </a:rPr>
              <a:t>años</a:t>
            </a:r>
            <a:r>
              <a:rPr lang="ca-ES" b="1" dirty="0">
                <a:solidFill>
                  <a:schemeClr val="bg1"/>
                </a:solidFill>
                <a:latin typeface="Arial" panose="020B0604020202020204" pitchFamily="34" charset="0"/>
                <a:cs typeface="Arial" panose="020B0604020202020204" pitchFamily="34" charset="0"/>
              </a:rPr>
              <a:t>  </a:t>
            </a:r>
            <a:endParaRPr lang="es-E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83312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2198</TotalTime>
  <Words>3032</Words>
  <Application>Microsoft Office PowerPoint</Application>
  <PresentationFormat>Panorámica</PresentationFormat>
  <Paragraphs>242</Paragraphs>
  <Slides>23</Slides>
  <Notes>16</Notes>
  <HiddenSlides>0</HiddenSlides>
  <MMClips>0</MMClips>
  <ScaleCrop>false</ScaleCrop>
  <HeadingPairs>
    <vt:vector size="6" baseType="variant">
      <vt:variant>
        <vt:lpstr>Fuentes usadas</vt:lpstr>
      </vt:variant>
      <vt:variant>
        <vt:i4>4</vt:i4>
      </vt:variant>
      <vt:variant>
        <vt:lpstr>Tema</vt:lpstr>
      </vt:variant>
      <vt:variant>
        <vt:i4>4</vt:i4>
      </vt:variant>
      <vt:variant>
        <vt:lpstr>Títulos de diapositiva</vt:lpstr>
      </vt:variant>
      <vt:variant>
        <vt:i4>23</vt:i4>
      </vt:variant>
    </vt:vector>
  </HeadingPairs>
  <TitlesOfParts>
    <vt:vector size="31" baseType="lpstr">
      <vt:lpstr>Arial</vt:lpstr>
      <vt:lpstr>Calibri</vt:lpstr>
      <vt:lpstr>Calibri Light</vt:lpstr>
      <vt:lpstr>Times New Roman</vt:lpstr>
      <vt:lpstr>Tema de Office</vt:lpstr>
      <vt:lpstr>Diseño personalizado</vt:lpstr>
      <vt:lpstr>2_Diseño personalizado</vt:lpstr>
      <vt:lpstr>3_Diseño personalizado</vt:lpstr>
      <vt:lpstr>Presentación de PowerPoint</vt:lpstr>
      <vt:lpstr>Contenido</vt:lpstr>
      <vt:lpstr>Utilidad de la evaluación económica en la toma de decisiones</vt:lpstr>
      <vt:lpstr>Utilidad de la evaluación económica en la toma de decisiones</vt:lpstr>
      <vt:lpstr>Utilidad de la evaluación económica en la toma de decisiones</vt:lpstr>
      <vt:lpstr>Utilidad de la evaluación económica en la toma de decisiones</vt:lpstr>
      <vt:lpstr>Definición y conceptos básicos </vt:lpstr>
      <vt:lpstr>Definición y conceptos básicos </vt:lpstr>
      <vt:lpstr>Definición y conceptos básicos </vt:lpstr>
      <vt:lpstr>Definición y conceptos básicos </vt:lpstr>
      <vt:lpstr>Definición y conceptos básicos </vt:lpstr>
      <vt:lpstr>Aspectos clave</vt:lpstr>
      <vt:lpstr>Ámbitos de aplicación</vt:lpstr>
      <vt:lpstr>Ámbitos de aplicación</vt:lpstr>
      <vt:lpstr>Ámbitos de aplicación</vt:lpstr>
      <vt:lpstr>Ámbitos de aplicación </vt:lpstr>
      <vt:lpstr>Presentación de PowerPoint</vt:lpstr>
      <vt:lpstr>Experiència comparada en la institucionalització de l’avaluació econòmica per a la presa de decisions (pressupostàries)</vt:lpstr>
      <vt:lpstr>Experiència comparada en la institucionalització de l’avaluació econòmica per a la presa de decisions (pressupostàries)</vt:lpstr>
      <vt:lpstr>Generalitat de Catalunya: Requeriments d’avaluació econòmica ex-ante (+ ex-post) – Els Informes d’Impacte Econòmic i Social</vt:lpstr>
      <vt:lpstr>Cap a una sistemàtica d’avaluació i escrutini de la despesa a la Generalitat de Catalunya (en el cicle de vida de les polítiques)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TacticsCongresos2</dc:creator>
  <cp:lastModifiedBy>TacticsCongresos2</cp:lastModifiedBy>
  <cp:revision>151</cp:revision>
  <dcterms:created xsi:type="dcterms:W3CDTF">2020-06-18T08:44:36Z</dcterms:created>
  <dcterms:modified xsi:type="dcterms:W3CDTF">2020-11-03T09:50:25Z</dcterms:modified>
</cp:coreProperties>
</file>